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66" r:id="rId2"/>
    <p:sldId id="710" r:id="rId3"/>
    <p:sldId id="457" r:id="rId4"/>
    <p:sldId id="689" r:id="rId5"/>
    <p:sldId id="572" r:id="rId6"/>
    <p:sldId id="574" r:id="rId7"/>
    <p:sldId id="575" r:id="rId8"/>
    <p:sldId id="621" r:id="rId9"/>
    <p:sldId id="570" r:id="rId10"/>
    <p:sldId id="688" r:id="rId11"/>
    <p:sldId id="690" r:id="rId12"/>
    <p:sldId id="691" r:id="rId13"/>
    <p:sldId id="692" r:id="rId14"/>
    <p:sldId id="701" r:id="rId15"/>
    <p:sldId id="702" r:id="rId16"/>
    <p:sldId id="693" r:id="rId17"/>
    <p:sldId id="698" r:id="rId18"/>
    <p:sldId id="580" r:id="rId19"/>
    <p:sldId id="581" r:id="rId20"/>
    <p:sldId id="582" r:id="rId21"/>
    <p:sldId id="583" r:id="rId22"/>
    <p:sldId id="584" r:id="rId23"/>
    <p:sldId id="585" r:id="rId24"/>
    <p:sldId id="586" r:id="rId25"/>
    <p:sldId id="587" r:id="rId26"/>
    <p:sldId id="589" r:id="rId27"/>
    <p:sldId id="704" r:id="rId28"/>
    <p:sldId id="592" r:id="rId29"/>
    <p:sldId id="703" r:id="rId30"/>
    <p:sldId id="594" r:id="rId31"/>
    <p:sldId id="595" r:id="rId32"/>
    <p:sldId id="596" r:id="rId33"/>
    <p:sldId id="598" r:id="rId34"/>
    <p:sldId id="599" r:id="rId35"/>
    <p:sldId id="600" r:id="rId36"/>
    <p:sldId id="603" r:id="rId37"/>
    <p:sldId id="604" r:id="rId38"/>
    <p:sldId id="601" r:id="rId39"/>
    <p:sldId id="627" r:id="rId40"/>
    <p:sldId id="628" r:id="rId41"/>
    <p:sldId id="612" r:id="rId42"/>
    <p:sldId id="613" r:id="rId43"/>
    <p:sldId id="615" r:id="rId44"/>
    <p:sldId id="602" r:id="rId45"/>
    <p:sldId id="605" r:id="rId46"/>
    <p:sldId id="606" r:id="rId47"/>
    <p:sldId id="607" r:id="rId48"/>
    <p:sldId id="608" r:id="rId49"/>
    <p:sldId id="609" r:id="rId50"/>
    <p:sldId id="616" r:id="rId51"/>
    <p:sldId id="610" r:id="rId52"/>
    <p:sldId id="611" r:id="rId53"/>
    <p:sldId id="614" r:id="rId54"/>
    <p:sldId id="617" r:id="rId55"/>
    <p:sldId id="619" r:id="rId56"/>
    <p:sldId id="618" r:id="rId57"/>
    <p:sldId id="626" r:id="rId58"/>
    <p:sldId id="625" r:id="rId59"/>
    <p:sldId id="630" r:id="rId60"/>
    <p:sldId id="633" r:id="rId61"/>
    <p:sldId id="634" r:id="rId62"/>
    <p:sldId id="637" r:id="rId63"/>
    <p:sldId id="638" r:id="rId64"/>
    <p:sldId id="639" r:id="rId65"/>
    <p:sldId id="640" r:id="rId66"/>
    <p:sldId id="641" r:id="rId67"/>
    <p:sldId id="642" r:id="rId68"/>
    <p:sldId id="643" r:id="rId69"/>
    <p:sldId id="644" r:id="rId70"/>
    <p:sldId id="649" r:id="rId71"/>
    <p:sldId id="650" r:id="rId72"/>
    <p:sldId id="651" r:id="rId73"/>
    <p:sldId id="652" r:id="rId74"/>
    <p:sldId id="653" r:id="rId75"/>
    <p:sldId id="654" r:id="rId76"/>
    <p:sldId id="708" r:id="rId77"/>
    <p:sldId id="709" r:id="rId78"/>
    <p:sldId id="659" r:id="rId79"/>
    <p:sldId id="660" r:id="rId80"/>
    <p:sldId id="661" r:id="rId81"/>
    <p:sldId id="662" r:id="rId82"/>
    <p:sldId id="663" r:id="rId83"/>
    <p:sldId id="664" r:id="rId84"/>
    <p:sldId id="665" r:id="rId85"/>
    <p:sldId id="666" r:id="rId86"/>
    <p:sldId id="669" r:id="rId87"/>
    <p:sldId id="670" r:id="rId88"/>
    <p:sldId id="671" r:id="rId89"/>
    <p:sldId id="672" r:id="rId90"/>
    <p:sldId id="673" r:id="rId91"/>
    <p:sldId id="674" r:id="rId92"/>
    <p:sldId id="675" r:id="rId93"/>
    <p:sldId id="676" r:id="rId94"/>
    <p:sldId id="677" r:id="rId95"/>
    <p:sldId id="678" r:id="rId96"/>
    <p:sldId id="679" r:id="rId97"/>
    <p:sldId id="680" r:id="rId98"/>
    <p:sldId id="681" r:id="rId99"/>
    <p:sldId id="682" r:id="rId100"/>
    <p:sldId id="683" r:id="rId101"/>
    <p:sldId id="684" r:id="rId102"/>
    <p:sldId id="685" r:id="rId103"/>
    <p:sldId id="686" r:id="rId104"/>
    <p:sldId id="705" r:id="rId105"/>
    <p:sldId id="706" r:id="rId106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109"/>
      <p:bold r:id="rId110"/>
    </p:embeddedFont>
    <p:embeddedFont>
      <p:font typeface="맑은 고딕" panose="020B0503020000020004" pitchFamily="50" charset="-127"/>
      <p:regular r:id="rId111"/>
      <p:bold r:id="rId112"/>
    </p:embeddedFont>
    <p:embeddedFont>
      <p:font typeface="Arial Unicode MS" panose="020B0600000101010101" charset="-127"/>
      <p:regular r:id="rId113"/>
    </p:embeddedFont>
    <p:embeddedFont>
      <p:font typeface="HY견고딕" panose="02030600000101010101" pitchFamily="18" charset="-127"/>
      <p:regular r:id="rId114"/>
    </p:embeddedFont>
    <p:embeddedFont>
      <p:font typeface="휴먼편지체" panose="02030504000101010101" pitchFamily="18" charset="-127"/>
      <p:regular r:id="rId115"/>
    </p:embeddedFont>
    <p:embeddedFont>
      <p:font typeface="Franklin Gothic Book" panose="020B0503020102020204" pitchFamily="34" charset="0"/>
      <p:regular r:id="rId116"/>
      <p:italic r:id="rId11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97E1FF"/>
    <a:srgbClr val="ABE7FF"/>
    <a:srgbClr val="CDF1FF"/>
    <a:srgbClr val="B7EA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8" autoAdjust="0"/>
    <p:restoredTop sz="94213" autoAdjust="0"/>
  </p:normalViewPr>
  <p:slideViewPr>
    <p:cSldViewPr>
      <p:cViewPr varScale="1">
        <p:scale>
          <a:sx n="87" d="100"/>
          <a:sy n="87" d="100"/>
        </p:scale>
        <p:origin x="1406" y="53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7512"/>
    </p:cViewPr>
  </p:sorterViewPr>
  <p:notesViewPr>
    <p:cSldViewPr>
      <p:cViewPr varScale="1">
        <p:scale>
          <a:sx n="66" d="100"/>
          <a:sy n="66" d="100"/>
        </p:scale>
        <p:origin x="2947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1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 flipV="1">
            <a:off x="882650" y="685800"/>
            <a:ext cx="82613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71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슬라이드 번호 개체 틀 4"/>
          <p:cNvSpPr txBox="1">
            <a:spLocks/>
          </p:cNvSpPr>
          <p:nvPr userDrawn="1"/>
        </p:nvSpPr>
        <p:spPr bwMode="auto">
          <a:xfrm>
            <a:off x="9525" y="6597351"/>
            <a:ext cx="674043" cy="25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fld id="{79079001-B3BC-4D22-A895-E2C2D373603E}" type="slidenum">
              <a:rPr kumimoji="0" lang="en-US" altLang="ko-KR" sz="1000" b="1" smtClean="0">
                <a:solidFill>
                  <a:srgbClr val="7030A0"/>
                </a:solidFill>
                <a:latin typeface="Arial" charset="0"/>
              </a:rPr>
              <a:pPr eaLnBrk="1" hangingPunct="1">
                <a:lnSpc>
                  <a:spcPct val="150000"/>
                </a:lnSpc>
                <a:buClr>
                  <a:schemeClr val="accent1"/>
                </a:buClr>
                <a:buFont typeface="Wingdings" pitchFamily="2" charset="2"/>
                <a:buNone/>
              </a:pPr>
              <a:t>‹#›</a:t>
            </a:fld>
            <a:r>
              <a:rPr kumimoji="0" lang="en-US" altLang="ko-KR" sz="1000" b="1" dirty="0" smtClean="0">
                <a:solidFill>
                  <a:srgbClr val="7030A0"/>
                </a:solidFill>
                <a:latin typeface="Arial" charset="0"/>
              </a:rPr>
              <a:t>/104</a:t>
            </a:r>
            <a:endParaRPr kumimoji="0" lang="en-US" altLang="ko-KR" sz="1000" b="1" dirty="0">
              <a:solidFill>
                <a:srgbClr val="7030A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7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tersoftware.com/" TargetMode="External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www.sourceinsight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813" y="1330325"/>
            <a:ext cx="9105900" cy="264636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altLang="ko-KR" sz="6600" b="1" kern="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 Programming </a:t>
            </a:r>
            <a:endParaRPr lang="en-US" sz="2400" b="1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2665413" y="3716338"/>
            <a:ext cx="38227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#</a:t>
            </a: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1/4  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Arial" charset="0"/>
              </a:rPr>
              <a:t>ver</a:t>
            </a: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 0.1</a:t>
            </a:r>
            <a:endParaRPr lang="en-US" altLang="ko-KR" sz="14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3635375" y="5516563"/>
            <a:ext cx="1944688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ko-KR" sz="2000" b="1">
                <a:solidFill>
                  <a:schemeClr val="tx2"/>
                </a:solidFill>
                <a:latin typeface="Arial" charset="0"/>
              </a:rPr>
              <a:t>Yongseok Chi</a:t>
            </a:r>
            <a:endParaRPr lang="en-US" altLang="ko-KR" sz="1400" b="1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19" y="1089610"/>
            <a:ext cx="8680365" cy="5695390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0878" y="1656830"/>
            <a:ext cx="679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08440" y="1575362"/>
            <a:ext cx="4896544" cy="1421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4283968" y="1964607"/>
            <a:ext cx="3672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5.12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7992888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배경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많은 산업 분야에서 변수 단위가 아닌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변수에 포함된 비트 단위의 값을 이용한다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 </a:t>
            </a:r>
          </a:p>
          <a:p>
            <a:pPr>
              <a:lnSpc>
                <a:spcPct val="20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  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특정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비트의 값이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인지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0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인지에 따라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로봇이 팔을 든 상태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(1)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인지 내린 상태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(0)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인지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?  </a:t>
            </a:r>
          </a:p>
          <a:p>
            <a:pPr>
              <a:lnSpc>
                <a:spcPct val="20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특정 스위치에 해당하는 비트의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값이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이면 스위치가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on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상태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0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이면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off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문제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사용자에게서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입력받은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문자의 실제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비트열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(8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비트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출력하기</a:t>
            </a:r>
          </a:p>
        </p:txBody>
      </p:sp>
    </p:spTree>
    <p:extLst>
      <p:ext uri="{BB962C8B-B14F-4D97-AF65-F5344CB8AC3E}">
        <p14:creationId xmlns:p14="http://schemas.microsoft.com/office/powerpoint/2010/main" val="29057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 bwMode="auto">
          <a:xfrm>
            <a:off x="539750" y="184150"/>
            <a:ext cx="6840538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latin typeface="+mn-ea"/>
                <a:ea typeface="+mn-ea"/>
              </a:rPr>
              <a:t>자료형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611188" y="714375"/>
            <a:ext cx="7993062" cy="501650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>
                <a:latin typeface="+mn-ea"/>
                <a:ea typeface="+mn-ea"/>
              </a:rPr>
              <a:t>ASCII  (16</a:t>
            </a:r>
            <a:r>
              <a:rPr lang="ko-KR" altLang="en-US" b="1" dirty="0" smtClean="0">
                <a:latin typeface="+mn-ea"/>
                <a:ea typeface="+mn-ea"/>
              </a:rPr>
              <a:t>진수</a:t>
            </a:r>
            <a:r>
              <a:rPr lang="en-US" altLang="ko-KR" b="1" dirty="0" smtClean="0">
                <a:latin typeface="+mn-ea"/>
                <a:ea typeface="+mn-ea"/>
              </a:rPr>
              <a:t>, char</a:t>
            </a:r>
            <a:r>
              <a:rPr lang="ko-KR" altLang="en-US" b="1" dirty="0" smtClean="0">
                <a:latin typeface="+mn-ea"/>
                <a:ea typeface="+mn-ea"/>
              </a:rPr>
              <a:t>형만 이해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endParaRPr lang="en-US" altLang="ko-KR" b="1" dirty="0" smtClean="0">
              <a:latin typeface="+mn-ea"/>
              <a:ea typeface="+mn-ea"/>
            </a:endParaRP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168400"/>
            <a:ext cx="8162925" cy="519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4106863" y="2366963"/>
            <a:ext cx="876300" cy="22050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07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5.12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07802"/>
            <a:ext cx="8037353" cy="199216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71800" y="4221088"/>
            <a:ext cx="381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INPUT ASCII</a:t>
            </a:r>
            <a:r>
              <a:rPr lang="pl-PL" altLang="ko-KR" b="1" dirty="0" smtClean="0"/>
              <a:t> </a:t>
            </a:r>
            <a:r>
              <a:rPr lang="pl-PL" altLang="ko-KR" b="1" dirty="0">
                <a:solidFill>
                  <a:srgbClr val="0000FF"/>
                </a:solidFill>
              </a:rPr>
              <a:t>&amp;</a:t>
            </a:r>
            <a:r>
              <a:rPr lang="pl-PL" altLang="ko-KR" b="1" dirty="0"/>
              <a:t> (1 &lt;&lt; 7) </a:t>
            </a:r>
            <a:r>
              <a:rPr lang="pl-PL" altLang="ko-KR" b="1" dirty="0">
                <a:solidFill>
                  <a:srgbClr val="0000FF"/>
                </a:solidFill>
              </a:rPr>
              <a:t>?</a:t>
            </a:r>
            <a:r>
              <a:rPr lang="pl-PL" altLang="ko-KR" b="1" dirty="0"/>
              <a:t> 1 : 0);</a:t>
            </a:r>
            <a:endParaRPr lang="ko-KR" altLang="en-US" b="1" dirty="0"/>
          </a:p>
        </p:txBody>
      </p:sp>
      <p:sp>
        <p:nvSpPr>
          <p:cNvPr id="3" name="아래쪽 화살표 2"/>
          <p:cNvSpPr/>
          <p:nvPr/>
        </p:nvSpPr>
        <p:spPr>
          <a:xfrm>
            <a:off x="4067944" y="3284984"/>
            <a:ext cx="612391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994658"/>
            <a:ext cx="6624736" cy="47089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char ch;</a:t>
            </a: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문자 입력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scanf_s("%</a:t>
            </a: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c", &amp;ch);	</a:t>
            </a:r>
            <a:endParaRPr kumimoji="0" lang="es-E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</a:t>
            </a:r>
            <a:r>
              <a:rPr kumimoji="0" lang="es-E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", ch &amp; (1 &lt;&lt; 7)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printf("%2d", ch &amp; (1 &lt;&lt; 6)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printf("%2d", ch &amp; (1 &lt;&lt; 5)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printf("%2d", ch &amp; (1 &lt;&lt; 4)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("%2d</a:t>
            </a: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", ch &amp; (1 &lt;&lt; 3)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printf("%2d", ch &amp; (1 &lt;&lt; 2)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printf("%2d", ch &amp; (1 &lt;&lt; 1) ? 1 : 0);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printf("%2d\n", ch &amp; (1) ? 1 : 0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17895" y="5750004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5.12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123889"/>
            <a:ext cx="36957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51458" y="5750004"/>
            <a:ext cx="325834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3 : ASCII 0x33 =&gt; 0011 0011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1560" y="6311070"/>
            <a:ext cx="42545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rgbClr val="000000"/>
                </a:solidFill>
                <a:latin typeface="+mn-ea"/>
                <a:ea typeface="+mn-ea"/>
              </a:rPr>
              <a:t>%2d : 2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자리보다 작으면 여백을 추가해서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300" b="1" dirty="0" smtClean="0">
                <a:solidFill>
                  <a:srgbClr val="000000"/>
                </a:solidFill>
                <a:latin typeface="+mn-ea"/>
                <a:ea typeface="+mn-ea"/>
              </a:rPr>
              <a:t>자리 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확보</a:t>
            </a:r>
            <a:endParaRPr lang="ko-KR" altLang="en-US" sz="1300" b="1" dirty="0">
              <a:latin typeface="+mn-ea"/>
              <a:ea typeface="+mn-ea"/>
            </a:endParaRPr>
          </a:p>
        </p:txBody>
      </p:sp>
      <p:cxnSp>
        <p:nvCxnSpPr>
          <p:cNvPr id="4" name="직선 연결선 3"/>
          <p:cNvCxnSpPr>
            <a:endCxn id="6146" idx="1"/>
          </p:cNvCxnSpPr>
          <p:nvPr/>
        </p:nvCxnSpPr>
        <p:spPr>
          <a:xfrm>
            <a:off x="4716016" y="6457264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%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d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변환명세에서의 </a:t>
            </a:r>
            <a:r>
              <a:rPr kumimoji="0" lang="ko-KR" altLang="en-US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필드폭</a:t>
            </a:r>
            <a:endParaRPr kumimoji="0" lang="ko-KR" altLang="en-US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[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참고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]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31640" y="1242968"/>
            <a:ext cx="5280724" cy="2277166"/>
            <a:chOff x="1115616" y="1690006"/>
            <a:chExt cx="5280724" cy="227716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7982" t="12224" r="52313" b="69974"/>
            <a:stretch/>
          </p:blipFill>
          <p:spPr bwMode="auto">
            <a:xfrm>
              <a:off x="1879600" y="1690006"/>
              <a:ext cx="4516740" cy="64037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1115616" y="2576734"/>
              <a:ext cx="2424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출력에 사용할 전체 칸</a:t>
              </a:r>
              <a:endParaRPr lang="ko-KR" altLang="en-US" sz="1600" b="1" kern="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cxnSp>
          <p:nvCxnSpPr>
            <p:cNvPr id="11" name="구부러진 연결선 10"/>
            <p:cNvCxnSpPr>
              <a:stCxn id="10" idx="0"/>
              <a:endCxn id="12" idx="2"/>
            </p:cNvCxnSpPr>
            <p:nvPr/>
          </p:nvCxnSpPr>
          <p:spPr bwMode="auto">
            <a:xfrm rot="5400000" flipH="1" flipV="1">
              <a:off x="2210593" y="2303560"/>
              <a:ext cx="390366" cy="15598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직사각형 11"/>
            <p:cNvSpPr/>
            <p:nvPr/>
          </p:nvSpPr>
          <p:spPr>
            <a:xfrm>
              <a:off x="2195736" y="1898336"/>
              <a:ext cx="576064" cy="288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85272" y="3051399"/>
              <a:ext cx="2016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무조건 부호 출력</a:t>
              </a:r>
              <a:endPara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algn="ctr" latinLnBrk="0"/>
              <a:r>
                <a:rPr lang="ko-KR" altLang="en-US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양수도 </a:t>
              </a:r>
              <a:r>
                <a:rPr lang="en-US" altLang="ko-KR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+ </a:t>
              </a:r>
              <a:r>
                <a:rPr lang="ko-KR" altLang="en-US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출력</a:t>
              </a:r>
              <a:endParaRPr lang="ko-KR" altLang="en-US" sz="1600" b="1" kern="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cxnSp>
          <p:nvCxnSpPr>
            <p:cNvPr id="15" name="구부러진 연결선 14"/>
            <p:cNvCxnSpPr>
              <a:stCxn id="13" idx="0"/>
              <a:endCxn id="16" idx="2"/>
            </p:cNvCxnSpPr>
            <p:nvPr/>
          </p:nvCxnSpPr>
          <p:spPr bwMode="auto">
            <a:xfrm rot="16200000" flipV="1">
              <a:off x="3157799" y="2615814"/>
              <a:ext cx="865031" cy="614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직사각형 15"/>
            <p:cNvSpPr/>
            <p:nvPr/>
          </p:nvSpPr>
          <p:spPr>
            <a:xfrm>
              <a:off x="3490517" y="1898336"/>
              <a:ext cx="193453" cy="2880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0328" y="3628618"/>
              <a:ext cx="1086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16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왼쪽 정렬</a:t>
              </a:r>
              <a:endParaRPr lang="ko-KR" altLang="en-US" sz="1600" b="1" kern="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cxnSp>
          <p:nvCxnSpPr>
            <p:cNvPr id="18" name="구부러진 연결선 17"/>
            <p:cNvCxnSpPr>
              <a:stCxn id="17" idx="0"/>
              <a:endCxn id="19" idx="2"/>
            </p:cNvCxnSpPr>
            <p:nvPr/>
          </p:nvCxnSpPr>
          <p:spPr bwMode="auto">
            <a:xfrm rot="16200000" flipV="1">
              <a:off x="4297477" y="2902466"/>
              <a:ext cx="1435899" cy="1640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직사각형 18"/>
            <p:cNvSpPr/>
            <p:nvPr/>
          </p:nvSpPr>
          <p:spPr>
            <a:xfrm>
              <a:off x="4866382" y="1898337"/>
              <a:ext cx="281682" cy="29438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4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"/>
          <a:stretch/>
        </p:blipFill>
        <p:spPr bwMode="auto">
          <a:xfrm>
            <a:off x="305777" y="738893"/>
            <a:ext cx="8802727" cy="607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259632" y="1308112"/>
            <a:ext cx="28803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43808" y="1308112"/>
            <a:ext cx="216024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24128" y="1308112"/>
            <a:ext cx="100811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92288" y="1772816"/>
            <a:ext cx="39939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 txBox="1">
            <a:spLocks/>
          </p:cNvSpPr>
          <p:nvPr/>
        </p:nvSpPr>
        <p:spPr bwMode="auto">
          <a:xfrm>
            <a:off x="8388425" y="1695549"/>
            <a:ext cx="720079" cy="37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buClr>
                <a:schemeClr val="accent1"/>
              </a:buClr>
              <a:defRPr/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칸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24128" y="1772816"/>
            <a:ext cx="2592288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59632" y="2276872"/>
            <a:ext cx="504056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88224" y="2260544"/>
            <a:ext cx="2160240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71800" y="2260544"/>
            <a:ext cx="172819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59632" y="2725248"/>
            <a:ext cx="504056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7840" y="2725248"/>
            <a:ext cx="1080120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71800" y="2741576"/>
            <a:ext cx="1152128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9632" y="3212976"/>
            <a:ext cx="64807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259632" y="5101512"/>
            <a:ext cx="504056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43608" y="6021288"/>
            <a:ext cx="4536504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43607" y="6485992"/>
            <a:ext cx="7056783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516216" y="6045780"/>
            <a:ext cx="2088232" cy="21602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2"/>
          <p:cNvSpPr txBox="1">
            <a:spLocks/>
          </p:cNvSpPr>
          <p:nvPr/>
        </p:nvSpPr>
        <p:spPr bwMode="auto">
          <a:xfrm>
            <a:off x="7426458" y="4509120"/>
            <a:ext cx="720079" cy="37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buClr>
                <a:schemeClr val="accent1"/>
              </a:buClr>
              <a:defRPr/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칸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[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참고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]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79" y="1213854"/>
            <a:ext cx="7726444" cy="4911754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341" y="3131109"/>
            <a:ext cx="4531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경로 및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Project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이름 만들기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한글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x,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숫자시작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안됨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992606" y="2636912"/>
            <a:ext cx="6387706" cy="1192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6444208" y="3501008"/>
            <a:ext cx="360040" cy="2160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656"/>
            <a:ext cx="6776060" cy="5131331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1960" y="3229600"/>
            <a:ext cx="3867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보기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– “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솔루션탐색기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”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열기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</a:p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맨 좌측으로 옮기기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1089609"/>
            <a:ext cx="2376263" cy="6111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화살표 3"/>
          <p:cNvSpPr/>
          <p:nvPr/>
        </p:nvSpPr>
        <p:spPr>
          <a:xfrm>
            <a:off x="4572000" y="2852936"/>
            <a:ext cx="576064" cy="36004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8" y="1212538"/>
            <a:ext cx="3810532" cy="3839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627"/>
          <a:stretch/>
        </p:blipFill>
        <p:spPr>
          <a:xfrm>
            <a:off x="1979712" y="4126848"/>
            <a:ext cx="6010321" cy="249925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827584" y="3965957"/>
            <a:ext cx="7467826" cy="471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75" y="4842349"/>
            <a:ext cx="4077409" cy="13785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sp>
        <p:nvSpPr>
          <p:cNvPr id="10" name="모서리가 둥근 직사각형 9"/>
          <p:cNvSpPr/>
          <p:nvPr/>
        </p:nvSpPr>
        <p:spPr>
          <a:xfrm>
            <a:off x="5076056" y="5219081"/>
            <a:ext cx="2359723" cy="471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9307" y="5859896"/>
            <a:ext cx="6048672" cy="9539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446088" indent="-446088" latinLnBrk="1">
              <a:lnSpc>
                <a:spcPct val="150000"/>
              </a:lnSpc>
            </a:pPr>
            <a:r>
              <a:rPr lang="ko-KR" altLang="en-US" sz="1300" b="1" dirty="0" smtClean="0">
                <a:latin typeface="+mn-ea"/>
                <a:ea typeface="+mn-ea"/>
              </a:rPr>
              <a:t>확장자가 </a:t>
            </a:r>
            <a:r>
              <a:rPr lang="en-US" altLang="ko-KR" sz="1300" b="1" dirty="0" smtClean="0">
                <a:solidFill>
                  <a:srgbClr val="FF0000"/>
                </a:solidFill>
                <a:latin typeface="+mn-ea"/>
                <a:ea typeface="+mn-ea"/>
              </a:rPr>
              <a:t>“.</a:t>
            </a:r>
            <a:r>
              <a:rPr lang="en-US" altLang="ko-KR" sz="1300" b="1" dirty="0" err="1" smtClean="0">
                <a:solidFill>
                  <a:srgbClr val="FF0000"/>
                </a:solidFill>
                <a:latin typeface="+mn-ea"/>
                <a:ea typeface="+mn-ea"/>
              </a:rPr>
              <a:t>cpp</a:t>
            </a:r>
            <a:r>
              <a:rPr lang="en-US" altLang="ko-KR" sz="1300" b="1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ko-KR" altLang="en-US" sz="1300" b="1" dirty="0" smtClean="0">
                <a:latin typeface="+mn-ea"/>
                <a:ea typeface="+mn-ea"/>
              </a:rPr>
              <a:t>면</a:t>
            </a:r>
            <a:r>
              <a:rPr lang="en-US" altLang="ko-KR" sz="1300" b="1" dirty="0" smtClean="0">
                <a:latin typeface="+mn-ea"/>
                <a:ea typeface="+mn-ea"/>
              </a:rPr>
              <a:t>,</a:t>
            </a:r>
            <a:r>
              <a:rPr lang="ko-KR" altLang="en-US" sz="1300" b="1" dirty="0" smtClean="0">
                <a:latin typeface="+mn-ea"/>
                <a:ea typeface="+mn-ea"/>
              </a:rPr>
              <a:t> </a:t>
            </a:r>
            <a:r>
              <a:rPr lang="en-US" altLang="ko-KR" sz="1300" b="1" dirty="0">
                <a:latin typeface="+mn-ea"/>
                <a:ea typeface="+mn-ea"/>
              </a:rPr>
              <a:t>C++ </a:t>
            </a:r>
            <a:r>
              <a:rPr lang="ko-KR" altLang="en-US" sz="1300" b="1" dirty="0">
                <a:latin typeface="+mn-ea"/>
                <a:ea typeface="+mn-ea"/>
              </a:rPr>
              <a:t>언어에 맞게 </a:t>
            </a:r>
            <a:r>
              <a:rPr lang="ko-KR" altLang="en-US" sz="1300" b="1" dirty="0" smtClean="0">
                <a:latin typeface="+mn-ea"/>
                <a:ea typeface="+mn-ea"/>
              </a:rPr>
              <a:t>컴파일 됨</a:t>
            </a:r>
            <a:endParaRPr lang="en-US" altLang="ko-KR" sz="1300" b="1" dirty="0" smtClean="0">
              <a:latin typeface="+mn-ea"/>
              <a:ea typeface="+mn-ea"/>
            </a:endParaRPr>
          </a:p>
          <a:p>
            <a:pPr marL="446088" indent="-446088" latinLnBrk="1"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  <a:ea typeface="+mn-ea"/>
              </a:rPr>
              <a:t>C</a:t>
            </a:r>
            <a:r>
              <a:rPr lang="ko-KR" altLang="en-US" sz="1300" b="1" dirty="0" err="1">
                <a:latin typeface="+mn-ea"/>
                <a:ea typeface="+mn-ea"/>
              </a:rPr>
              <a:t>언에서만</a:t>
            </a:r>
            <a:r>
              <a:rPr lang="ko-KR" altLang="en-US" sz="1300" b="1" dirty="0">
                <a:latin typeface="+mn-ea"/>
                <a:ea typeface="+mn-ea"/>
              </a:rPr>
              <a:t> 제공하는 기능을 </a:t>
            </a:r>
            <a:r>
              <a:rPr lang="ko-KR" altLang="en-US" sz="1300" b="1" dirty="0" smtClean="0">
                <a:latin typeface="+mn-ea"/>
                <a:ea typeface="+mn-ea"/>
              </a:rPr>
              <a:t>사용하려면 반드시 </a:t>
            </a:r>
            <a:r>
              <a:rPr lang="ko-KR" altLang="en-US" sz="1300" b="1" dirty="0" err="1">
                <a:latin typeface="+mn-ea"/>
                <a:ea typeface="+mn-ea"/>
              </a:rPr>
              <a:t>확장자를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  <a:latin typeface="+mn-ea"/>
                <a:ea typeface="+mn-ea"/>
              </a:rPr>
              <a:t>.c</a:t>
            </a:r>
            <a:r>
              <a:rPr lang="ko-KR" altLang="en-US" sz="1300" b="1" dirty="0" smtClean="0">
                <a:latin typeface="+mn-ea"/>
                <a:ea typeface="+mn-ea"/>
              </a:rPr>
              <a:t>로</a:t>
            </a:r>
            <a:r>
              <a:rPr lang="en-US" altLang="ko-KR" sz="1300" b="1" dirty="0" smtClean="0">
                <a:latin typeface="+mn-ea"/>
                <a:ea typeface="+mn-ea"/>
              </a:rPr>
              <a:t> </a:t>
            </a:r>
            <a:r>
              <a:rPr lang="ko-KR" altLang="en-US" sz="1300" b="1" dirty="0">
                <a:latin typeface="+mn-ea"/>
                <a:ea typeface="+mn-ea"/>
              </a:rPr>
              <a:t>직접 </a:t>
            </a:r>
            <a:r>
              <a:rPr lang="ko-KR" altLang="en-US" sz="1300" b="1" dirty="0" smtClean="0">
                <a:latin typeface="+mn-ea"/>
                <a:ea typeface="+mn-ea"/>
              </a:rPr>
              <a:t>입력</a:t>
            </a:r>
            <a:endParaRPr lang="en-US" altLang="ko-KR" sz="1300" b="1" dirty="0" smtClean="0">
              <a:latin typeface="+mn-ea"/>
              <a:ea typeface="+mn-ea"/>
            </a:endParaRPr>
          </a:p>
          <a:p>
            <a:pPr marL="446088" indent="-446088" latinLnBrk="1"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  <a:ea typeface="+mn-ea"/>
              </a:rPr>
              <a:t>C</a:t>
            </a:r>
            <a:r>
              <a:rPr lang="ko-KR" altLang="en-US" sz="1300" b="1" dirty="0" smtClean="0">
                <a:latin typeface="+mn-ea"/>
                <a:ea typeface="+mn-ea"/>
              </a:rPr>
              <a:t>를 사용하려면</a:t>
            </a:r>
            <a:r>
              <a:rPr lang="en-US" altLang="ko-KR" sz="1300" b="1" dirty="0" smtClean="0">
                <a:latin typeface="+mn-ea"/>
                <a:ea typeface="+mn-ea"/>
              </a:rPr>
              <a:t>, </a:t>
            </a:r>
            <a:r>
              <a:rPr lang="ko-KR" altLang="en-US" sz="1300" b="1" dirty="0" smtClean="0">
                <a:latin typeface="+mn-ea"/>
                <a:ea typeface="+mn-ea"/>
              </a:rPr>
              <a:t>파일명을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 smtClean="0">
                <a:latin typeface="+mn-ea"/>
                <a:ea typeface="+mn-ea"/>
              </a:rPr>
              <a:t>test.c</a:t>
            </a:r>
            <a:r>
              <a:rPr lang="ko-KR" altLang="en-US" sz="1300" b="1" dirty="0" smtClean="0">
                <a:latin typeface="+mn-ea"/>
                <a:ea typeface="+mn-ea"/>
              </a:rPr>
              <a:t>로 해야 </a:t>
            </a:r>
            <a:r>
              <a:rPr lang="en-US" altLang="ko-KR" sz="1300" b="1" dirty="0" smtClean="0">
                <a:latin typeface="+mn-ea"/>
                <a:ea typeface="+mn-ea"/>
              </a:rPr>
              <a:t>C</a:t>
            </a:r>
            <a:r>
              <a:rPr lang="ko-KR" altLang="en-US" sz="1300" b="1" dirty="0">
                <a:latin typeface="+mn-ea"/>
                <a:ea typeface="+mn-ea"/>
              </a:rPr>
              <a:t>언어에 맞게 </a:t>
            </a:r>
            <a:r>
              <a:rPr lang="ko-KR" altLang="en-US" sz="1300" b="1" dirty="0" smtClean="0">
                <a:latin typeface="+mn-ea"/>
                <a:ea typeface="+mn-ea"/>
              </a:rPr>
              <a:t>컴파일 됨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ko-KR" altLang="en-US" sz="13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1430" y="3532103"/>
            <a:ext cx="3867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소스파일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”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click –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추가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새항목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6498856" y="4509120"/>
            <a:ext cx="305392" cy="54252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3191" b="8796"/>
          <a:stretch/>
        </p:blipFill>
        <p:spPr>
          <a:xfrm>
            <a:off x="251521" y="1139361"/>
            <a:ext cx="8712968" cy="3657792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3965957"/>
            <a:ext cx="1512168" cy="471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7943" y="1916832"/>
            <a:ext cx="4896545" cy="2448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29411" y="3212976"/>
            <a:ext cx="3867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test.c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 생성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3191" b="8796"/>
          <a:stretch/>
        </p:blipFill>
        <p:spPr>
          <a:xfrm>
            <a:off x="251521" y="1139361"/>
            <a:ext cx="8712968" cy="3657792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4618" y="2968883"/>
            <a:ext cx="1655093" cy="388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4364" y="678807"/>
            <a:ext cx="868036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err="1" smtClean="0">
                <a:latin typeface="+mn-ea"/>
                <a:ea typeface="+mn-ea"/>
                <a:cs typeface="Arial" pitchFamily="34" charset="0"/>
              </a:rPr>
              <a:t>실행화면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400" b="1" dirty="0" err="1">
                <a:latin typeface="+mn-ea"/>
                <a:ea typeface="+mn-ea"/>
                <a:cs typeface="Arial" pitchFamily="34" charset="0"/>
              </a:rPr>
              <a:t>test.c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파일의 위치 확인하는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방법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ko-KR" altLang="en-US" sz="14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17194" y="3009048"/>
            <a:ext cx="1258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우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click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60" y="1151269"/>
            <a:ext cx="2651612" cy="570673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2603000" y="6165305"/>
            <a:ext cx="276108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64729" y="5860717"/>
            <a:ext cx="1258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click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16" y="4899282"/>
            <a:ext cx="3982973" cy="1163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오른쪽 화살표 12"/>
          <p:cNvSpPr/>
          <p:nvPr/>
        </p:nvSpPr>
        <p:spPr>
          <a:xfrm>
            <a:off x="4788024" y="5661248"/>
            <a:ext cx="360040" cy="19946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17355" y="5760982"/>
            <a:ext cx="3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생성된 파일이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windows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탐색기에서 확인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3" y="1225559"/>
            <a:ext cx="8959092" cy="4656417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987" y="754435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프로젝트 만들기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방법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2)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51394" y="5203389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click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5157192"/>
            <a:ext cx="2859314" cy="400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7" y="1165224"/>
            <a:ext cx="8637875" cy="4392140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987" y="754435"/>
            <a:ext cx="868036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프로젝트 만들기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방법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2)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6917" y="1763784"/>
            <a:ext cx="799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click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635896" y="1373520"/>
            <a:ext cx="3528392" cy="400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8" y="1179622"/>
            <a:ext cx="6067450" cy="154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15" y="2124600"/>
            <a:ext cx="6538689" cy="471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547664" y="1825079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새로 만들기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프로젝트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3770523" y="2141020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88024" y="4489375"/>
            <a:ext cx="4176464" cy="33855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여기서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Win32 Console Application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79622"/>
            <a:ext cx="6538689" cy="471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61" y="5054925"/>
            <a:ext cx="7955031" cy="1675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8784" y="2204864"/>
            <a:ext cx="3672408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Win32 Console Application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4088" y="5661248"/>
            <a:ext cx="3672408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개인 위치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한글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x,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숫자시작안됨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47864" y="5433186"/>
            <a:ext cx="3816424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File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명 만들기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한글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X,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숫자 시작 안됨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4062489" y="4509120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34153" y="5433186"/>
            <a:ext cx="1017567" cy="8041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98430" y="1744300"/>
            <a:ext cx="86409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https</a:t>
            </a:r>
            <a:r>
              <a:rPr kumimoji="0"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://visualstudio.microsoft.com/ko/vs/older-downloads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/</a:t>
            </a:r>
            <a:endParaRPr kumimoji="0" lang="en-US" altLang="ko-KR" sz="1600" b="1" dirty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421"/>
          <a:stretch/>
        </p:blipFill>
        <p:spPr>
          <a:xfrm>
            <a:off x="198430" y="2174114"/>
            <a:ext cx="8787173" cy="44644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081083" y="2462146"/>
            <a:ext cx="5004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en_visual_studio_ultimate_2013_x86_dvd_3175319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  <a:r>
              <a:rPr lang="en-US" altLang="ko-KR" sz="1400" b="1" dirty="0" err="1" smtClean="0">
                <a:latin typeface="+mn-ea"/>
                <a:ea typeface="+mn-ea"/>
              </a:rPr>
              <a:t>iso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59271" y="2894194"/>
            <a:ext cx="1276096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3770" y="4766402"/>
            <a:ext cx="5688632" cy="1600438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강의 자료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visual studio version 2013</a:t>
            </a:r>
          </a:p>
          <a:p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2013 vs. 2022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: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class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추가의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dialog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생성 방법 차이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=&gt;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Dialog , Dialog id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 : </a:t>
            </a:r>
            <a:r>
              <a:rPr lang="en-US" altLang="ko-KR" sz="1400" b="1" dirty="0" smtClean="0">
                <a:solidFill>
                  <a:srgbClr val="0000FF"/>
                </a:solidFill>
                <a:latin typeface="+mn-lt"/>
              </a:rPr>
              <a:t>120page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참고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수업에서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2013 version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사용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0" y="120920"/>
            <a:ext cx="3265727" cy="15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35" y="1193668"/>
            <a:ext cx="7822535" cy="533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2160" y="5713511"/>
            <a:ext cx="1008112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다음 선택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4" y="1144024"/>
            <a:ext cx="7544470" cy="554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949280"/>
            <a:ext cx="1368152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선택 후 마침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88024" y="3789040"/>
            <a:ext cx="16561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88024" y="4653136"/>
            <a:ext cx="16561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407352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2060848"/>
            <a:ext cx="1019724" cy="307777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초기 화면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 r="6552" b="4805"/>
          <a:stretch/>
        </p:blipFill>
        <p:spPr bwMode="auto">
          <a:xfrm>
            <a:off x="3576701" y="1124744"/>
            <a:ext cx="5531803" cy="5697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428528" y="1124744"/>
            <a:ext cx="273575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81376" y="2211509"/>
            <a:ext cx="1555119" cy="73866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보기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 탐색기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선택하</a:t>
            </a:r>
            <a:r>
              <a:rPr kumimoji="0" lang="ko-KR" altLang="en-US" sz="14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기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9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5"/>
          <a:stretch/>
        </p:blipFill>
        <p:spPr bwMode="auto">
          <a:xfrm>
            <a:off x="5669430" y="1099239"/>
            <a:ext cx="3105150" cy="56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 r="20878" b="4805"/>
          <a:stretch/>
        </p:blipFill>
        <p:spPr bwMode="auto">
          <a:xfrm>
            <a:off x="810800" y="1099239"/>
            <a:ext cx="4683764" cy="5697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662626" y="1099239"/>
            <a:ext cx="273575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73772" y="1189832"/>
            <a:ext cx="2502683" cy="33855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 탐색기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”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화면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5321467" y="1069852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74849"/>
            <a:ext cx="5003849" cy="351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2715241"/>
            <a:ext cx="44942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31640" y="3466880"/>
            <a:ext cx="2448272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 탐색기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”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에서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소스 파일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선택 후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우 클릭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그리고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새 항목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555" y="3284984"/>
            <a:ext cx="4615949" cy="355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아래쪽 화살표 11"/>
          <p:cNvSpPr/>
          <p:nvPr/>
        </p:nvSpPr>
        <p:spPr>
          <a:xfrm rot="16200000">
            <a:off x="4745403" y="3903669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32440" y="6665744"/>
            <a:ext cx="576064" cy="140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45647"/>
            <a:ext cx="7344816" cy="56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2204864"/>
            <a:ext cx="63367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83768" y="2944976"/>
            <a:ext cx="1944216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C++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(.</a:t>
            </a:r>
            <a:r>
              <a:rPr kumimoji="0"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cpp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그리고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Hello.cpp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452320" y="6525343"/>
            <a:ext cx="720080" cy="2808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0128" y="4869160"/>
            <a:ext cx="6326368" cy="12464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446088" indent="-446088" latinLnBrk="1"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확장자가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“.</a:t>
            </a:r>
            <a:r>
              <a:rPr lang="en-US" altLang="ko-KR" b="1" dirty="0" err="1" smtClean="0">
                <a:solidFill>
                  <a:srgbClr val="FF0000"/>
                </a:solidFill>
                <a:latin typeface="+mn-ea"/>
                <a:ea typeface="+mn-ea"/>
              </a:rPr>
              <a:t>cpp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ko-KR" altLang="en-US" sz="1400" b="1" dirty="0" smtClean="0">
                <a:latin typeface="+mn-ea"/>
                <a:ea typeface="+mn-ea"/>
              </a:rPr>
              <a:t>면</a:t>
            </a:r>
            <a:r>
              <a:rPr lang="en-US" altLang="ko-KR" sz="1400" b="1" dirty="0" smtClean="0">
                <a:latin typeface="+mn-ea"/>
                <a:ea typeface="+mn-ea"/>
              </a:rPr>
              <a:t>,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C++ </a:t>
            </a:r>
            <a:r>
              <a:rPr lang="ko-KR" altLang="en-US" sz="1400" b="1" dirty="0">
                <a:latin typeface="+mn-ea"/>
                <a:ea typeface="+mn-ea"/>
              </a:rPr>
              <a:t>언어에 맞게 </a:t>
            </a:r>
            <a:r>
              <a:rPr lang="ko-KR" altLang="en-US" sz="1400" b="1" dirty="0" smtClean="0">
                <a:latin typeface="+mn-ea"/>
                <a:ea typeface="+mn-ea"/>
              </a:rPr>
              <a:t>컴파일 됨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446088" indent="-446088" latinLnBrk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C</a:t>
            </a:r>
            <a:r>
              <a:rPr lang="ko-KR" altLang="en-US" sz="1400" b="1" dirty="0" err="1">
                <a:latin typeface="+mn-ea"/>
                <a:ea typeface="+mn-ea"/>
              </a:rPr>
              <a:t>언에서만</a:t>
            </a:r>
            <a:r>
              <a:rPr lang="ko-KR" altLang="en-US" sz="1400" b="1" dirty="0">
                <a:latin typeface="+mn-ea"/>
                <a:ea typeface="+mn-ea"/>
              </a:rPr>
              <a:t> 제공하는 기능을 </a:t>
            </a:r>
            <a:r>
              <a:rPr lang="ko-KR" altLang="en-US" sz="1400" b="1" dirty="0" smtClean="0">
                <a:latin typeface="+mn-ea"/>
                <a:ea typeface="+mn-ea"/>
              </a:rPr>
              <a:t>사용하려면 반드시 </a:t>
            </a:r>
            <a:r>
              <a:rPr lang="ko-KR" altLang="en-US" sz="1400" b="1" dirty="0" err="1">
                <a:latin typeface="+mn-ea"/>
                <a:ea typeface="+mn-ea"/>
              </a:rPr>
              <a:t>확장자를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“.c”</a:t>
            </a:r>
            <a:r>
              <a:rPr lang="ko-KR" altLang="en-US" sz="1400" b="1" dirty="0" smtClean="0">
                <a:latin typeface="+mn-ea"/>
                <a:ea typeface="+mn-ea"/>
              </a:rPr>
              <a:t>로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직접 </a:t>
            </a:r>
            <a:r>
              <a:rPr lang="ko-KR" altLang="en-US" sz="1400" b="1" dirty="0" smtClean="0">
                <a:latin typeface="+mn-ea"/>
                <a:ea typeface="+mn-ea"/>
              </a:rPr>
              <a:t>입력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446088" indent="-446088" latinLnBrk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C</a:t>
            </a:r>
            <a:r>
              <a:rPr lang="ko-KR" altLang="en-US" sz="1400" b="1" dirty="0" smtClean="0">
                <a:latin typeface="+mn-ea"/>
                <a:ea typeface="+mn-ea"/>
              </a:rPr>
              <a:t>를 사용하려면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latin typeface="+mn-ea"/>
                <a:ea typeface="+mn-ea"/>
              </a:rPr>
              <a:t>파일명을</a:t>
            </a:r>
            <a:r>
              <a:rPr lang="en-US" altLang="ko-KR" sz="1400" b="1" dirty="0" smtClean="0">
                <a:latin typeface="+mn-ea"/>
                <a:ea typeface="+mn-ea"/>
              </a:rPr>
              <a:t>‘</a:t>
            </a:r>
            <a:r>
              <a:rPr lang="en-US" altLang="ko-KR" sz="1400" b="1" dirty="0" err="1" smtClean="0">
                <a:latin typeface="+mn-ea"/>
                <a:ea typeface="+mn-ea"/>
              </a:rPr>
              <a:t>hello.c</a:t>
            </a:r>
            <a:r>
              <a:rPr lang="en-US" altLang="ko-KR" sz="1400" b="1" dirty="0" smtClean="0">
                <a:latin typeface="+mn-ea"/>
                <a:ea typeface="+mn-ea"/>
              </a:rPr>
              <a:t>’</a:t>
            </a:r>
            <a:r>
              <a:rPr lang="ko-KR" altLang="en-US" sz="1400" b="1" dirty="0" smtClean="0">
                <a:latin typeface="+mn-ea"/>
                <a:ea typeface="+mn-ea"/>
              </a:rPr>
              <a:t>로 해야 </a:t>
            </a:r>
            <a:r>
              <a:rPr lang="en-US" altLang="ko-KR" sz="1400" b="1" dirty="0" smtClean="0">
                <a:latin typeface="+mn-ea"/>
                <a:ea typeface="+mn-ea"/>
              </a:rPr>
              <a:t>C</a:t>
            </a:r>
            <a:r>
              <a:rPr lang="ko-KR" altLang="en-US" sz="1400" b="1" dirty="0">
                <a:latin typeface="+mn-ea"/>
                <a:ea typeface="+mn-ea"/>
              </a:rPr>
              <a:t>언어에 맞게 </a:t>
            </a:r>
            <a:r>
              <a:rPr lang="ko-KR" altLang="en-US" sz="1400" b="1" dirty="0" smtClean="0">
                <a:latin typeface="+mn-ea"/>
                <a:ea typeface="+mn-ea"/>
              </a:rPr>
              <a:t>컴파일 됨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2715236"/>
            <a:ext cx="4260174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C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파일 </a:t>
            </a:r>
            <a:r>
              <a:rPr lang="ko-KR" altLang="en-US" sz="1400" b="1" dirty="0">
                <a:latin typeface="+mn-ea"/>
                <a:ea typeface="+mn-ea"/>
              </a:rPr>
              <a:t>항목을 제공하지 않으므로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C++ </a:t>
            </a:r>
            <a:r>
              <a:rPr lang="ko-KR" altLang="en-US" sz="1400" b="1" dirty="0" smtClean="0">
                <a:latin typeface="+mn-ea"/>
                <a:ea typeface="+mn-ea"/>
              </a:rPr>
              <a:t>파일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선택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2.2 Visual Studio 2013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1310"/>
          <a:stretch/>
        </p:blipFill>
        <p:spPr>
          <a:xfrm>
            <a:off x="228315" y="3501008"/>
            <a:ext cx="8861897" cy="29245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프로젝트에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Source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파일 추가하기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아래 입력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32240" y="4737140"/>
            <a:ext cx="21602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8315" y="1201075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#include &lt;</a:t>
            </a:r>
            <a:r>
              <a:rPr lang="en-US" altLang="ko-KR" sz="1400" dirty="0" err="1">
                <a:latin typeface="+mn-ea"/>
                <a:ea typeface="+mn-ea"/>
              </a:rPr>
              <a:t>stdio.h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</a:p>
          <a:p>
            <a:endParaRPr lang="ko-KR" altLang="en-US" sz="1400" dirty="0">
              <a:latin typeface="+mn-ea"/>
              <a:ea typeface="+mn-ea"/>
            </a:endParaRPr>
          </a:p>
          <a:p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main(void)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en-US" altLang="ko-KR" sz="1400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  </a:t>
            </a:r>
            <a:r>
              <a:rPr lang="en-US" altLang="ko-KR" sz="1400" dirty="0" err="1" smtClean="0">
                <a:latin typeface="+mn-ea"/>
                <a:ea typeface="+mn-ea"/>
              </a:rPr>
              <a:t>printf</a:t>
            </a:r>
            <a:r>
              <a:rPr lang="en-US" altLang="ko-KR" sz="1400" dirty="0">
                <a:latin typeface="+mn-ea"/>
                <a:ea typeface="+mn-ea"/>
              </a:rPr>
              <a:t>("</a:t>
            </a:r>
            <a:r>
              <a:rPr lang="ko-KR" altLang="en-US" sz="1400" dirty="0">
                <a:latin typeface="+mn-ea"/>
                <a:ea typeface="+mn-ea"/>
              </a:rPr>
              <a:t>안녕하세요</a:t>
            </a:r>
            <a:r>
              <a:rPr lang="en-US" altLang="ko-KR" sz="1400" dirty="0">
                <a:latin typeface="+mn-ea"/>
                <a:ea typeface="+mn-ea"/>
              </a:rPr>
              <a:t>?\n");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  </a:t>
            </a:r>
            <a:r>
              <a:rPr lang="en-US" altLang="ko-KR" sz="1400" dirty="0" err="1" smtClean="0">
                <a:latin typeface="+mn-ea"/>
                <a:ea typeface="+mn-ea"/>
              </a:rPr>
              <a:t>printf</a:t>
            </a:r>
            <a:r>
              <a:rPr lang="en-US" altLang="ko-KR" sz="1400" dirty="0">
                <a:latin typeface="+mn-ea"/>
                <a:ea typeface="+mn-ea"/>
              </a:rPr>
              <a:t>("</a:t>
            </a:r>
            <a:r>
              <a:rPr lang="ko-KR" altLang="en-US" sz="1400" dirty="0">
                <a:latin typeface="+mn-ea"/>
                <a:ea typeface="+mn-ea"/>
              </a:rPr>
              <a:t>같이 시작해볼까요</a:t>
            </a:r>
            <a:r>
              <a:rPr lang="en-US" altLang="ko-KR" sz="1400" dirty="0">
                <a:latin typeface="+mn-ea"/>
                <a:ea typeface="+mn-ea"/>
              </a:rPr>
              <a:t>?\n");</a:t>
            </a:r>
          </a:p>
          <a:p>
            <a:endParaRPr lang="ko-KR" altLang="en-US" sz="1400" dirty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  return </a:t>
            </a:r>
            <a:r>
              <a:rPr lang="en-US" altLang="ko-KR" sz="1400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dirty="0">
                <a:latin typeface="+mn-ea"/>
                <a:ea typeface="+mn-ea"/>
              </a:rPr>
              <a:t>}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85" r="31084"/>
          <a:stretch/>
        </p:blipFill>
        <p:spPr>
          <a:xfrm>
            <a:off x="5004049" y="1730512"/>
            <a:ext cx="3600400" cy="17051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932040" y="1244030"/>
            <a:ext cx="3888432" cy="415498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도구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옵션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환경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글꼴 및 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80312" y="2708920"/>
            <a:ext cx="792088" cy="523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1442"/>
          <a:stretch/>
        </p:blipFill>
        <p:spPr>
          <a:xfrm>
            <a:off x="228315" y="3689529"/>
            <a:ext cx="8345065" cy="25477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2.3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프로젝트에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Source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파일 추가하기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아래 입력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69402" y="3692524"/>
            <a:ext cx="4302997" cy="23287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8315" y="1201075"/>
            <a:ext cx="398030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#include &lt;</a:t>
            </a:r>
            <a:r>
              <a:rPr lang="en-US" altLang="ko-KR" sz="1400" dirty="0" err="1">
                <a:latin typeface="+mn-ea"/>
                <a:ea typeface="+mn-ea"/>
              </a:rPr>
              <a:t>stdio.h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</a:p>
          <a:p>
            <a:endParaRPr lang="ko-KR" altLang="en-US" sz="1400" dirty="0">
              <a:latin typeface="+mn-ea"/>
              <a:ea typeface="+mn-ea"/>
            </a:endParaRPr>
          </a:p>
          <a:p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main(void)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en-US" altLang="ko-KR" sz="1400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  </a:t>
            </a:r>
            <a:r>
              <a:rPr lang="en-US" altLang="ko-KR" sz="1400" dirty="0" err="1" smtClean="0">
                <a:latin typeface="+mn-ea"/>
                <a:ea typeface="+mn-ea"/>
              </a:rPr>
              <a:t>printf</a:t>
            </a:r>
            <a:r>
              <a:rPr lang="en-US" altLang="ko-KR" sz="1400" dirty="0">
                <a:latin typeface="+mn-ea"/>
                <a:ea typeface="+mn-ea"/>
              </a:rPr>
              <a:t>("</a:t>
            </a:r>
            <a:r>
              <a:rPr lang="ko-KR" altLang="en-US" sz="1400" dirty="0">
                <a:latin typeface="+mn-ea"/>
                <a:ea typeface="+mn-ea"/>
              </a:rPr>
              <a:t>안녕하세요</a:t>
            </a:r>
            <a:r>
              <a:rPr lang="en-US" altLang="ko-KR" sz="1400" dirty="0" smtClean="0">
                <a:latin typeface="+mn-ea"/>
                <a:ea typeface="+mn-ea"/>
              </a:rPr>
              <a:t>?\n</a:t>
            </a:r>
            <a:r>
              <a:rPr lang="en-US" altLang="ko-KR" sz="1400" dirty="0">
                <a:latin typeface="+mn-ea"/>
                <a:ea typeface="+mn-ea"/>
              </a:rPr>
              <a:t>");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  </a:t>
            </a:r>
            <a:r>
              <a:rPr lang="en-US" altLang="ko-KR" sz="1400" dirty="0" err="1" smtClean="0">
                <a:latin typeface="+mn-ea"/>
                <a:ea typeface="+mn-ea"/>
              </a:rPr>
              <a:t>printf</a:t>
            </a:r>
            <a:r>
              <a:rPr lang="en-US" altLang="ko-KR" sz="1400" dirty="0">
                <a:latin typeface="+mn-ea"/>
                <a:ea typeface="+mn-ea"/>
              </a:rPr>
              <a:t>("</a:t>
            </a:r>
            <a:r>
              <a:rPr lang="ko-KR" altLang="en-US" sz="1400" dirty="0">
                <a:latin typeface="+mn-ea"/>
                <a:ea typeface="+mn-ea"/>
              </a:rPr>
              <a:t>같이 시작해볼까요</a:t>
            </a:r>
            <a:r>
              <a:rPr lang="en-US" altLang="ko-KR" sz="1400" dirty="0">
                <a:latin typeface="+mn-ea"/>
                <a:ea typeface="+mn-ea"/>
              </a:rPr>
              <a:t>?\n");</a:t>
            </a:r>
          </a:p>
          <a:p>
            <a:endParaRPr lang="ko-KR" altLang="en-US" sz="1400" dirty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  return </a:t>
            </a:r>
            <a:r>
              <a:rPr lang="en-US" altLang="ko-KR" sz="1400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dirty="0">
                <a:latin typeface="+mn-ea"/>
                <a:ea typeface="+mn-ea"/>
              </a:rPr>
              <a:t>}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49165" y="6227096"/>
            <a:ext cx="53147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줄 번호 생성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도구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옵션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텍스트 편집기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모든언어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줄번호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위쪽 화살표 4"/>
          <p:cNvSpPr/>
          <p:nvPr/>
        </p:nvSpPr>
        <p:spPr>
          <a:xfrm>
            <a:off x="4572000" y="5769248"/>
            <a:ext cx="185108" cy="53048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55976" y="1251445"/>
            <a:ext cx="3600400" cy="415498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도구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옵션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환경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글꼴 및 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172" b="6364"/>
          <a:stretch/>
        </p:blipFill>
        <p:spPr>
          <a:xfrm>
            <a:off x="4442684" y="1611255"/>
            <a:ext cx="4089756" cy="20337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7452320" y="2996216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20272" y="5018802"/>
            <a:ext cx="1440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0272" y="4709527"/>
            <a:ext cx="10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i="1" dirty="0" err="1">
                <a:solidFill>
                  <a:srgbClr val="FFFF00"/>
                </a:solidFill>
                <a:latin typeface="+mn-ea"/>
                <a:ea typeface="+mn-ea"/>
              </a:rPr>
              <a:t>backslash</a:t>
            </a:r>
            <a:endParaRPr lang="ko-KR" altLang="en-US" sz="1400" b="1" i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87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19" y="1174613"/>
            <a:ext cx="7440063" cy="4439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2.4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프로젝트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Build(Compile &amp; Link)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디버그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–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디버그하지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않고 시작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23928" y="1124744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5616" y="2226248"/>
            <a:ext cx="345638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1796" r="38634" b="3164"/>
          <a:stretch/>
        </p:blipFill>
        <p:spPr>
          <a:xfrm>
            <a:off x="1223628" y="4461755"/>
            <a:ext cx="7704856" cy="2304256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오른쪽 화살표 3"/>
          <p:cNvSpPr/>
          <p:nvPr/>
        </p:nvSpPr>
        <p:spPr>
          <a:xfrm>
            <a:off x="684659" y="5311231"/>
            <a:ext cx="720080" cy="5040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4619" y="5787431"/>
            <a:ext cx="112834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빌드 화면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2.4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프로젝트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Build(Compile &amp; Link)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 화면 생성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5880" r="12920" b="81966"/>
          <a:stretch/>
        </p:blipFill>
        <p:spPr>
          <a:xfrm>
            <a:off x="376713" y="1360582"/>
            <a:ext cx="8559320" cy="139328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오른쪽 화살표 3"/>
          <p:cNvSpPr/>
          <p:nvPr/>
        </p:nvSpPr>
        <p:spPr>
          <a:xfrm>
            <a:off x="191292" y="1360582"/>
            <a:ext cx="370842" cy="3022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605" y="1855459"/>
            <a:ext cx="112834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한 칸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4538" y="1616104"/>
            <a:ext cx="2331238" cy="588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0067" y="2852936"/>
            <a:ext cx="8545965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실행이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정상적으로 끝나면 ‘계속하려면 아무 키나 누르십시오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…’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가 나타나며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, </a:t>
            </a:r>
            <a:b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아무 키나 누르면 다시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돌아간다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프로젝트 저장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 → 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모두 저장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/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솔루션 닫기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 → 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 닫기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endParaRPr kumimoji="0" lang="ko-KR" altLang="en-US" sz="14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96642" y="4008712"/>
            <a:ext cx="4139952" cy="738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보안 프로그램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ko-KR" altLang="en-US" sz="1400" b="1" dirty="0" err="1" smtClean="0">
                <a:latin typeface="+mn-ea"/>
                <a:ea typeface="+mn-ea"/>
              </a:rPr>
              <a:t>안랩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latin typeface="+mn-ea"/>
                <a:ea typeface="+mn-ea"/>
              </a:rPr>
              <a:t>알약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latin typeface="+mn-ea"/>
                <a:ea typeface="+mn-ea"/>
              </a:rPr>
              <a:t>avast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등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  <a:r>
              <a:rPr lang="ko-KR" altLang="en-US" sz="1400" b="1" dirty="0" smtClean="0">
                <a:latin typeface="+mn-ea"/>
                <a:ea typeface="+mn-ea"/>
              </a:rPr>
              <a:t>에 의해 실행 안될 경우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latin typeface="+mn-ea"/>
                <a:ea typeface="+mn-ea"/>
              </a:rPr>
              <a:t>보안프로그램을 잠시 중단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5" y="4835316"/>
            <a:ext cx="3839111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903" y="4835316"/>
            <a:ext cx="3524742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자유형 7"/>
          <p:cNvSpPr/>
          <p:nvPr/>
        </p:nvSpPr>
        <p:spPr>
          <a:xfrm>
            <a:off x="2215662" y="5776546"/>
            <a:ext cx="2312376" cy="8792"/>
          </a:xfrm>
          <a:custGeom>
            <a:avLst/>
            <a:gdLst>
              <a:gd name="connsiteX0" fmla="*/ 0 w 2312376"/>
              <a:gd name="connsiteY0" fmla="*/ 8792 h 8792"/>
              <a:gd name="connsiteX1" fmla="*/ 2312376 w 2312376"/>
              <a:gd name="connsiteY1" fmla="*/ 0 h 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2376" h="8792">
                <a:moveTo>
                  <a:pt x="0" y="8792"/>
                </a:moveTo>
                <a:lnTo>
                  <a:pt x="2312376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0077" y="538163"/>
            <a:ext cx="878388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1.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Reference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(1)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Preprocessor,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msdn.microsoft.com/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</a:rPr>
              <a:t>en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-us/library/d9x1s805.aspx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(2) </a:t>
            </a:r>
            <a:r>
              <a:rPr kumimoji="0" lang="ko-KR" altLang="en-US" sz="1400" b="1" dirty="0" err="1" smtClean="0">
                <a:latin typeface="+mn-ea"/>
                <a:ea typeface="+mn-ea"/>
                <a:cs typeface="Arial" pitchFamily="34" charset="0"/>
              </a:rPr>
              <a:t>비주얼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스튜디오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https://visualstudio.microsoft.com/ko/downloads/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  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(3)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강의자료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Studio 2013 </a:t>
            </a:r>
            <a:r>
              <a:rPr lang="en-US" altLang="ko-KR" sz="1400" b="1" dirty="0" smtClean="0">
                <a:latin typeface="+mn-ea"/>
                <a:cs typeface="Times New Roman" pitchFamily="18" charset="0"/>
              </a:rPr>
              <a:t>version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Times New Roman" pitchFamily="18" charset="0"/>
              </a:rPr>
              <a:t>   (4) Editor : Notepad++ </a:t>
            </a:r>
            <a:r>
              <a:rPr kumimoji="0" lang="ko-KR" altLang="en-US" sz="1400" b="1" dirty="0" smtClean="0">
                <a:latin typeface="+mn-ea"/>
                <a:ea typeface="+mn-ea"/>
                <a:cs typeface="Times New Roman" pitchFamily="18" charset="0"/>
              </a:rPr>
              <a:t>설치 </a:t>
            </a:r>
            <a:r>
              <a:rPr kumimoji="0" lang="en-US" altLang="ko-KR" sz="1400" b="1" dirty="0">
                <a:latin typeface="+mn-ea"/>
                <a:ea typeface="+mn-ea"/>
                <a:cs typeface="Times New Roman" pitchFamily="18" charset="0"/>
                <a:hlinkClick r:id="rId2"/>
              </a:rPr>
              <a:t>https://notepad-plus-plus.org/downloads</a:t>
            </a:r>
            <a:r>
              <a:rPr kumimoji="0" lang="en-US" altLang="ko-KR" sz="1400" b="1" dirty="0" smtClean="0">
                <a:latin typeface="+mn-ea"/>
                <a:ea typeface="+mn-ea"/>
                <a:cs typeface="Times New Roman" pitchFamily="18" charset="0"/>
                <a:hlinkClick r:id="rId2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(5) code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비교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beyond compare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  <a:hlinkClick r:id="rId3"/>
              </a:rPr>
              <a:t>https://www.scootersoftware.com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  <a:hlinkClick r:id="rId3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(6) project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분석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source insight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  <a:hlinkClick r:id="rId4"/>
              </a:rPr>
              <a:t>https://www.sourceinsight.com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  <a:hlinkClick r:id="rId4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220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ko-KR" alt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12588"/>
          <a:stretch/>
        </p:blipFill>
        <p:spPr>
          <a:xfrm>
            <a:off x="1115616" y="2946048"/>
            <a:ext cx="7622711" cy="388843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259632" y="5229200"/>
            <a:ext cx="2088232" cy="15694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6"/>
          <p:cNvSpPr>
            <a:spLocks noChangeArrowheads="1"/>
          </p:cNvSpPr>
          <p:nvPr/>
        </p:nvSpPr>
        <p:spPr bwMode="auto">
          <a:xfrm>
            <a:off x="1475656" y="5862528"/>
            <a:ext cx="29536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Download , install</a:t>
            </a:r>
            <a:endParaRPr lang="ko-KR" altLang="en-US" sz="16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65684"/>
            <a:ext cx="5587025" cy="351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2.5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프로젝트 열기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27583" y="1700808"/>
            <a:ext cx="5587025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67744" y="2890707"/>
            <a:ext cx="6696744" cy="14311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솔루션 열기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①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파일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 → 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열기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 → [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프로젝트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선택</a:t>
            </a:r>
            <a:b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   솔루션에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관련된 정보가 저장된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*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.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sln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파일은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솔루션 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폴더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에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저장되어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있음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4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②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test.sln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파일을 연다</a:t>
            </a:r>
            <a:endParaRPr kumimoji="0" lang="ko-KR" altLang="en-US" sz="14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4970069" y="2266499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039"/>
          <a:stretch/>
        </p:blipFill>
        <p:spPr bwMode="auto">
          <a:xfrm>
            <a:off x="2267744" y="4797152"/>
            <a:ext cx="6696743" cy="16887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051721" y="5733256"/>
            <a:ext cx="12961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" r="3685" b="13679"/>
          <a:stretch/>
        </p:blipFill>
        <p:spPr bwMode="auto">
          <a:xfrm>
            <a:off x="763464" y="5135162"/>
            <a:ext cx="7898844" cy="146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3" y="1159693"/>
            <a:ext cx="71342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2.6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컴파일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에러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수정하기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(1)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633607" y="3356992"/>
            <a:ext cx="14915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16016" y="4293096"/>
            <a:ext cx="3168352" cy="784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Ⓐ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을 지워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강제로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발생시킴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Ⓑ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ko-KR" altLang="en-US" sz="1400" b="1" dirty="0" err="1">
                <a:latin typeface="+mn-ea"/>
                <a:ea typeface="+mn-ea"/>
                <a:cs typeface="Arial" pitchFamily="34" charset="0"/>
              </a:rPr>
              <a:t>빌드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]-[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솔루션 </a:t>
            </a:r>
            <a:r>
              <a:rPr kumimoji="0" lang="ko-KR" altLang="en-US" sz="1400" b="1" dirty="0" err="1">
                <a:latin typeface="+mn-ea"/>
                <a:ea typeface="+mn-ea"/>
                <a:cs typeface="Arial" pitchFamily="34" charset="0"/>
              </a:rPr>
              <a:t>빌드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]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메뉴를 선택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5652119" y="5157192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31840" y="6325870"/>
            <a:ext cx="553046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메시지를 더블클릭 하면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위치로 커서 이동함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63384" y="5932951"/>
            <a:ext cx="720080" cy="277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" r="3685" b="13679"/>
          <a:stretch/>
        </p:blipFill>
        <p:spPr bwMode="auto">
          <a:xfrm>
            <a:off x="827584" y="1179622"/>
            <a:ext cx="7898844" cy="146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2.6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컴파일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에러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수정하기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(2)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3826101" y="2725248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55902" y="2309750"/>
            <a:ext cx="553046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메시지를 더블클릭 하면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위치로 커서 이동함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73016"/>
            <a:ext cx="38671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3205649" y="4797152"/>
            <a:ext cx="223044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07904" y="5301208"/>
            <a:ext cx="352839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커서의 </a:t>
            </a:r>
            <a:r>
              <a:rPr kumimoji="0" lang="ko-KR" altLang="en-US" sz="1400" b="1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위아래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줄을 확인하며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수정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8881" y="5895518"/>
            <a:ext cx="4210549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*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에러는 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가능한 앞에 있는 것부터 수정한다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" r="24040" b="6096"/>
          <a:stretch/>
        </p:blipFill>
        <p:spPr bwMode="auto">
          <a:xfrm>
            <a:off x="743115" y="5073642"/>
            <a:ext cx="8093704" cy="137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2.6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컴파일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에러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수정하기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(3)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3" y="1159693"/>
            <a:ext cx="71342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24736" y="2756436"/>
            <a:ext cx="59640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20072" y="3958495"/>
            <a:ext cx="3168352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Ⓐ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main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mein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으로 변경하여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강제로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error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발생시킴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Ⓑ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ko-KR" altLang="en-US" sz="1400" b="1" dirty="0" err="1">
                <a:latin typeface="+mn-ea"/>
                <a:ea typeface="+mn-ea"/>
                <a:cs typeface="Arial" pitchFamily="34" charset="0"/>
              </a:rPr>
              <a:t>빌드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]-[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솔루션 </a:t>
            </a:r>
            <a:r>
              <a:rPr kumimoji="0" lang="ko-KR" altLang="en-US" sz="1400" b="1" dirty="0" err="1">
                <a:latin typeface="+mn-ea"/>
                <a:ea typeface="+mn-ea"/>
                <a:cs typeface="Arial" pitchFamily="34" charset="0"/>
              </a:rPr>
              <a:t>빌드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] </a:t>
            </a:r>
            <a:r>
              <a:rPr kumimoji="0" lang="ko-KR" altLang="en-US" sz="1400" b="1" dirty="0">
                <a:latin typeface="+mn-ea"/>
                <a:ea typeface="+mn-ea"/>
                <a:cs typeface="Arial" pitchFamily="34" charset="0"/>
              </a:rPr>
              <a:t>메뉴를 선택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012160" y="4979279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61458" y="5932950"/>
            <a:ext cx="720080" cy="520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77781" y="6381328"/>
            <a:ext cx="569056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Link error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발생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(startup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에서 </a:t>
            </a:r>
            <a:r>
              <a:rPr kumimoji="0"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mein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함수를 확인 못함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2.7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프로그램 실습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아르바이트 급여 구하기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하루 근무시간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1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달 근무일수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시간당 급여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3" y="5284365"/>
            <a:ext cx="3528392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실행 결과</a:t>
            </a:r>
            <a:endParaRPr lang="ko-KR" altLang="en-US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아르바이트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총 시간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200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시간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    총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아르바이트 급여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940000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원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계속하려면 아무 키나 누르십시오 </a:t>
            </a:r>
            <a:r>
              <a:rPr lang="en-US" altLang="ko-KR" sz="1400" b="1" dirty="0">
                <a:latin typeface="+mn-ea"/>
                <a:ea typeface="+mn-ea"/>
              </a:rPr>
              <a:t>. . 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219974"/>
            <a:ext cx="87129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/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hours, days, </a:t>
            </a:r>
            <a:r>
              <a:rPr lang="en-US" altLang="ko-KR" sz="1400" b="1" dirty="0" err="1">
                <a:latin typeface="+mn-ea"/>
                <a:ea typeface="+mn-ea"/>
              </a:rPr>
              <a:t>hourly_rate</a:t>
            </a:r>
            <a:r>
              <a:rPr lang="en-US" altLang="ko-KR" sz="1400" b="1" dirty="0">
                <a:latin typeface="+mn-ea"/>
                <a:ea typeface="+mn-ea"/>
              </a:rPr>
              <a:t>, pay</a:t>
            </a:r>
            <a:r>
              <a:rPr lang="en-US" altLang="ko-KR" sz="1400" b="1" dirty="0" smtClean="0">
                <a:latin typeface="+mn-ea"/>
                <a:ea typeface="+mn-ea"/>
              </a:rPr>
              <a:t>;     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hours = 8;</a:t>
            </a: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days = 25;</a:t>
            </a:r>
          </a:p>
          <a:p>
            <a:pPr lvl="1"/>
            <a:r>
              <a:rPr lang="en-US" altLang="ko-KR" sz="1400" b="1" dirty="0" err="1">
                <a:latin typeface="+mn-ea"/>
                <a:ea typeface="+mn-ea"/>
              </a:rPr>
              <a:t>hourly_rate</a:t>
            </a:r>
            <a:r>
              <a:rPr lang="en-US" altLang="ko-KR" sz="1400" b="1" dirty="0">
                <a:latin typeface="+mn-ea"/>
                <a:ea typeface="+mn-ea"/>
              </a:rPr>
              <a:t> = </a:t>
            </a:r>
            <a:r>
              <a:rPr lang="en-US" altLang="ko-KR" sz="1400" b="1" dirty="0" smtClean="0">
                <a:latin typeface="+mn-ea"/>
                <a:ea typeface="+mn-ea"/>
              </a:rPr>
              <a:t>4700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pay = hours * days * </a:t>
            </a:r>
            <a:r>
              <a:rPr lang="en-US" altLang="ko-KR" sz="1400" b="1" dirty="0" err="1">
                <a:latin typeface="+mn-ea"/>
                <a:ea typeface="+mn-ea"/>
              </a:rPr>
              <a:t>hourly_rate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아르바이트 총 시간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시간 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hours * days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총 아르바이트 급여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원 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pay);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62632" y="1323925"/>
            <a:ext cx="3253784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[</a:t>
            </a:r>
            <a:r>
              <a:rPr lang="ko-KR" altLang="en-US" sz="1400" b="1" dirty="0" smtClean="0">
                <a:latin typeface="+mn-ea"/>
                <a:ea typeface="+mn-ea"/>
              </a:rPr>
              <a:t>참고</a:t>
            </a:r>
            <a:r>
              <a:rPr lang="en-US" altLang="ko-KR" sz="1400" b="1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총 근무 시간을 계산</a:t>
            </a:r>
            <a:r>
              <a:rPr lang="en-US" altLang="ko-KR" sz="1400" b="1" dirty="0" smtClean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급여 계산</a:t>
            </a:r>
            <a:r>
              <a:rPr lang="en-US" altLang="ko-KR" sz="1400" b="1" dirty="0" smtClean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  <a:ea typeface="+mn-ea"/>
              </a:rPr>
              <a:t>그외</a:t>
            </a:r>
            <a:r>
              <a:rPr lang="ko-KR" altLang="en-US" sz="1400" b="1" dirty="0" smtClean="0">
                <a:latin typeface="+mn-ea"/>
                <a:ea typeface="+mn-ea"/>
              </a:rPr>
              <a:t> 값은 임의로 할 것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08" y="4149080"/>
            <a:ext cx="5960337" cy="148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55913" y="5996419"/>
            <a:ext cx="32583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빌드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솔루션빌드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2.8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프로그램 실습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원의 넓이와 둘레 구하기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Studio 2013 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2" y="4941168"/>
            <a:ext cx="5690563" cy="170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실행 결과</a:t>
            </a:r>
            <a:endParaRPr lang="ko-KR" altLang="en-US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반지름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: 3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    원의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둘레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: 18.84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    원의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넓이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: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28.26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계속하려면 아무 키나 누르십시오 </a:t>
            </a:r>
            <a:r>
              <a:rPr lang="en-US" altLang="ko-KR" sz="1400" b="1" dirty="0" smtClean="0">
                <a:latin typeface="+mn-ea"/>
                <a:ea typeface="+mn-ea"/>
              </a:rPr>
              <a:t>. . .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219974"/>
            <a:ext cx="871296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/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double </a:t>
            </a:r>
            <a:r>
              <a:rPr lang="en-US" altLang="ko-KR" sz="1400" b="1" dirty="0">
                <a:latin typeface="+mn-ea"/>
                <a:ea typeface="+mn-ea"/>
              </a:rPr>
              <a:t>pi = 3.14;</a:t>
            </a:r>
          </a:p>
          <a:p>
            <a:pPr lvl="1"/>
            <a:r>
              <a:rPr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radius = 3;</a:t>
            </a:r>
          </a:p>
          <a:p>
            <a:pPr lvl="1"/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double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area, circle;</a:t>
            </a: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	</a:t>
            </a: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area </a:t>
            </a:r>
            <a:r>
              <a:rPr lang="en-US" altLang="ko-KR" sz="1400" b="1" dirty="0">
                <a:latin typeface="+mn-ea"/>
                <a:ea typeface="+mn-ea"/>
              </a:rPr>
              <a:t>= radius * radius * pi;</a:t>
            </a: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circle </a:t>
            </a:r>
            <a:r>
              <a:rPr lang="en-US" altLang="ko-KR" sz="1400" b="1" dirty="0">
                <a:latin typeface="+mn-ea"/>
                <a:ea typeface="+mn-ea"/>
              </a:rPr>
              <a:t>= 2 * radius * pi;</a:t>
            </a: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	</a:t>
            </a:r>
          </a:p>
          <a:p>
            <a:pPr lvl="1"/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반지름</a:t>
            </a:r>
            <a:r>
              <a:rPr lang="en-US" altLang="ko-KR" sz="1400" b="1" dirty="0">
                <a:latin typeface="+mn-ea"/>
                <a:ea typeface="+mn-ea"/>
              </a:rPr>
              <a:t>: %d\n",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radius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원의 둘레</a:t>
            </a:r>
            <a:r>
              <a:rPr lang="en-US" altLang="ko-KR" sz="1400" b="1" dirty="0">
                <a:latin typeface="+mn-ea"/>
                <a:ea typeface="+mn-ea"/>
              </a:rPr>
              <a:t>: %.2lf\n",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circle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원의 넓이</a:t>
            </a:r>
            <a:r>
              <a:rPr lang="en-US" altLang="ko-KR" sz="1400" b="1" dirty="0">
                <a:latin typeface="+mn-ea"/>
                <a:ea typeface="+mn-ea"/>
              </a:rPr>
              <a:t>: %.2lf\n",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area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	</a:t>
            </a:r>
            <a:endParaRPr lang="ko-KR" altLang="en-US" sz="1400" b="1" dirty="0" smtClean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1364580"/>
            <a:ext cx="4814440" cy="28161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[</a:t>
            </a:r>
            <a:r>
              <a:rPr lang="ko-KR" altLang="en-US" sz="1400" b="1" dirty="0" smtClean="0">
                <a:latin typeface="+mn-ea"/>
                <a:ea typeface="+mn-ea"/>
              </a:rPr>
              <a:t>참고</a:t>
            </a:r>
            <a:r>
              <a:rPr lang="en-US" altLang="ko-KR" sz="1400" b="1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  <a:ea typeface="+mn-ea"/>
              </a:rPr>
              <a:t>정수형으로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(4Byte)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  <a:ea typeface="+mn-ea"/>
              </a:rPr>
              <a:t>실수형으로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float</a:t>
            </a:r>
            <a:r>
              <a:rPr lang="en-US" altLang="ko-KR" sz="1400" b="1" dirty="0" smtClean="0">
                <a:latin typeface="+mn-ea"/>
                <a:ea typeface="+mn-ea"/>
              </a:rPr>
              <a:t>(4</a:t>
            </a:r>
            <a:r>
              <a:rPr lang="ko-KR" altLang="en-US" sz="1400" b="1" dirty="0">
                <a:latin typeface="+mn-ea"/>
                <a:ea typeface="+mn-ea"/>
              </a:rPr>
              <a:t>바이트</a:t>
            </a:r>
            <a:r>
              <a:rPr lang="en-US" altLang="ko-KR" sz="1400" b="1" dirty="0">
                <a:latin typeface="+mn-ea"/>
                <a:ea typeface="+mn-ea"/>
              </a:rPr>
              <a:t>),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double</a:t>
            </a:r>
            <a:r>
              <a:rPr lang="en-US" altLang="ko-KR" sz="1400" b="1" dirty="0" smtClean="0">
                <a:latin typeface="+mn-ea"/>
                <a:ea typeface="+mn-ea"/>
              </a:rPr>
              <a:t>(8</a:t>
            </a:r>
            <a:r>
              <a:rPr lang="ko-KR" altLang="en-US" sz="1400" b="1" dirty="0">
                <a:latin typeface="+mn-ea"/>
                <a:ea typeface="+mn-ea"/>
              </a:rPr>
              <a:t>바이트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%d  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ko-KR" altLang="en-US" sz="1400" b="1" dirty="0" smtClean="0">
                <a:latin typeface="+mn-ea"/>
                <a:ea typeface="+mn-ea"/>
              </a:rPr>
              <a:t>십진수 표현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%lf  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소수점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6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자리까지 출력</a:t>
            </a:r>
            <a:r>
              <a:rPr lang="en-US" altLang="ko-KR" sz="1400" b="1" dirty="0" smtClean="0">
                <a:latin typeface="+mn-ea"/>
                <a:ea typeface="+mn-ea"/>
              </a:rPr>
              <a:t>(double</a:t>
            </a:r>
            <a:r>
              <a:rPr lang="ko-KR" altLang="en-US" sz="1400" b="1" dirty="0" smtClean="0">
                <a:latin typeface="+mn-ea"/>
                <a:ea typeface="+mn-ea"/>
              </a:rPr>
              <a:t>형</a:t>
            </a:r>
            <a:r>
              <a:rPr lang="en-US" altLang="ko-KR" sz="1400" b="1" dirty="0" smtClean="0">
                <a:latin typeface="+mn-ea"/>
                <a:ea typeface="+mn-ea"/>
              </a:rPr>
              <a:t>) / %f float</a:t>
            </a:r>
            <a:r>
              <a:rPr lang="ko-KR" altLang="en-US" sz="1400" b="1" dirty="0" smtClean="0">
                <a:latin typeface="+mn-ea"/>
                <a:ea typeface="+mn-ea"/>
              </a:rPr>
              <a:t>형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%.2lf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>
                <a:latin typeface="+mn-ea"/>
                <a:ea typeface="+mn-ea"/>
              </a:rPr>
              <a:t>%.2(l)f </a:t>
            </a:r>
            <a:r>
              <a:rPr lang="ko-KR" altLang="en-US" sz="1400" b="1" dirty="0">
                <a:latin typeface="+mn-ea"/>
                <a:ea typeface="+mn-ea"/>
              </a:rPr>
              <a:t>의 의미는 </a:t>
            </a:r>
            <a:r>
              <a:rPr lang="ko-KR" altLang="en-US" sz="1400" b="1" dirty="0" smtClean="0">
                <a:latin typeface="+mn-ea"/>
                <a:ea typeface="+mn-ea"/>
              </a:rPr>
              <a:t>세째자리에서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반올림해서 </a:t>
            </a:r>
            <a:r>
              <a:rPr lang="ko-KR" altLang="en-US" sz="1400" b="1" dirty="0">
                <a:latin typeface="+mn-ea"/>
                <a:ea typeface="+mn-ea"/>
              </a:rPr>
              <a:t>소수점 이하 </a:t>
            </a:r>
            <a:r>
              <a:rPr lang="en-US" altLang="ko-KR" sz="1400" b="1" dirty="0">
                <a:latin typeface="+mn-ea"/>
                <a:ea typeface="+mn-ea"/>
              </a:rPr>
              <a:t>2 </a:t>
            </a:r>
            <a:r>
              <a:rPr lang="ko-KR" altLang="en-US" sz="1400" b="1" dirty="0">
                <a:latin typeface="+mn-ea"/>
                <a:ea typeface="+mn-ea"/>
              </a:rPr>
              <a:t>자리로 출력하는 뜻 </a:t>
            </a:r>
            <a:endParaRPr lang="ko-KR" altLang="en-US" sz="1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679" y="4221088"/>
            <a:ext cx="5201729" cy="129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355976" y="5733256"/>
            <a:ext cx="32583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빌드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솔루션빌드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"/>
          <a:stretch/>
        </p:blipFill>
        <p:spPr bwMode="auto">
          <a:xfrm>
            <a:off x="477695" y="713754"/>
            <a:ext cx="7391813" cy="615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구부러진 연결선 8"/>
          <p:cNvCxnSpPr>
            <a:endCxn id="20" idx="0"/>
          </p:cNvCxnSpPr>
          <p:nvPr/>
        </p:nvCxnSpPr>
        <p:spPr bwMode="auto">
          <a:xfrm rot="10800000" flipV="1">
            <a:off x="4563340" y="1052735"/>
            <a:ext cx="2096893" cy="364973"/>
          </a:xfrm>
          <a:prstGeom prst="curvedConnector2">
            <a:avLst/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cxnSp>
        <p:nvCxnSpPr>
          <p:cNvPr id="14" name="구부러진 연결선 13"/>
          <p:cNvCxnSpPr>
            <a:endCxn id="21" idx="3"/>
          </p:cNvCxnSpPr>
          <p:nvPr/>
        </p:nvCxnSpPr>
        <p:spPr bwMode="auto">
          <a:xfrm rot="10800000">
            <a:off x="4923380" y="2065782"/>
            <a:ext cx="1520829" cy="643139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cxnSp>
        <p:nvCxnSpPr>
          <p:cNvPr id="16" name="구부러진 연결선 15"/>
          <p:cNvCxnSpPr>
            <a:endCxn id="22" idx="0"/>
          </p:cNvCxnSpPr>
          <p:nvPr/>
        </p:nvCxnSpPr>
        <p:spPr bwMode="auto">
          <a:xfrm rot="10800000" flipV="1">
            <a:off x="5344277" y="3068960"/>
            <a:ext cx="1099933" cy="484568"/>
          </a:xfrm>
          <a:prstGeom prst="curvedConnector2">
            <a:avLst/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17" name="직사각형 16"/>
          <p:cNvSpPr/>
          <p:nvPr/>
        </p:nvSpPr>
        <p:spPr>
          <a:xfrm>
            <a:off x="1793582" y="2268786"/>
            <a:ext cx="2049079" cy="16441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60" y="4625002"/>
            <a:ext cx="3562040" cy="1468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휴먼편지체" pitchFamily="18" charset="-127"/>
                <a:ea typeface="휴먼편지체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프로그램은 함수의 모임</a:t>
            </a:r>
            <a:endParaRPr lang="en-US" altLang="ko-KR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반드시 있어야 하는 함수가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main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함수</a:t>
            </a:r>
            <a:endParaRPr lang="en-US" altLang="ko-KR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프로그램 실행은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 함수에서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시작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함수가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끝나면 실행도 끝난다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9" name="구부러진 연결선 18"/>
          <p:cNvCxnSpPr>
            <a:endCxn id="17" idx="2"/>
          </p:cNvCxnSpPr>
          <p:nvPr/>
        </p:nvCxnSpPr>
        <p:spPr bwMode="auto">
          <a:xfrm rot="10800000">
            <a:off x="2818122" y="3912962"/>
            <a:ext cx="2763838" cy="1244231"/>
          </a:xfrm>
          <a:prstGeom prst="curvedConnector2">
            <a:avLst/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20" name="직사각형 19"/>
          <p:cNvSpPr/>
          <p:nvPr/>
        </p:nvSpPr>
        <p:spPr>
          <a:xfrm>
            <a:off x="3987275" y="1417709"/>
            <a:ext cx="115212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7275" y="1957769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56244" y="3553528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538163"/>
            <a:ext cx="237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3.1 C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응용 프로그램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20372" y="1534639"/>
            <a:ext cx="1188132" cy="1468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휴먼편지체" pitchFamily="18" charset="-127"/>
                <a:ea typeface="휴먼편지체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0000"/>
                </a:solidFill>
                <a:latin typeface="+mn-ea"/>
                <a:ea typeface="+mn-ea"/>
              </a:rPr>
              <a:t>obj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파일</a:t>
            </a:r>
            <a:endParaRPr lang="en-US" altLang="ko-KR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ko-KR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0000"/>
                </a:solidFill>
                <a:latin typeface="+mn-ea"/>
                <a:ea typeface="+mn-ea"/>
              </a:rPr>
              <a:t>dll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파일</a:t>
            </a:r>
            <a:endParaRPr lang="en-US" altLang="ko-KR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ko-KR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lib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파일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20372" y="3302541"/>
            <a:ext cx="1188132" cy="774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휴먼편지체" pitchFamily="18" charset="-127"/>
                <a:ea typeface="휴먼편지체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exe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파일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17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51520" y="710720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3.2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프로그램 기본 구조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50227" y="938335"/>
            <a:ext cx="3958277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 함수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프로그램을 실행하면 처음으로 실행되는 함수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반드시 존재해야 하며 프로젝트에 하나만 존재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57188" lvl="1" indent="-179388">
              <a:lnSpc>
                <a:spcPct val="150000"/>
              </a:lnSpc>
              <a:buFont typeface="Franklin Gothic Book" pitchFamily="34" charset="0"/>
              <a:buChar char="–"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함수의 본체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(body) </a:t>
            </a:r>
          </a:p>
          <a:p>
            <a:pPr marL="188912"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{ }</a:t>
            </a:r>
            <a:r>
              <a:rPr lang="ko-KR" altLang="en-US" sz="1400" b="1" dirty="0">
                <a:latin typeface="+mn-ea"/>
                <a:ea typeface="+mn-ea"/>
              </a:rPr>
              <a:t>로 묶은 내용을 블록</a:t>
            </a:r>
            <a:r>
              <a:rPr lang="en-US" altLang="ko-KR" sz="1400" b="1" dirty="0">
                <a:latin typeface="+mn-ea"/>
                <a:ea typeface="+mn-ea"/>
              </a:rPr>
              <a:t>(block)</a:t>
            </a:r>
            <a:r>
              <a:rPr lang="ko-KR" altLang="en-US" sz="1400" b="1" dirty="0">
                <a:latin typeface="+mn-ea"/>
                <a:ea typeface="+mn-ea"/>
              </a:rPr>
              <a:t>이라 함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</a:p>
          <a:p>
            <a:pPr marL="188912"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{ }</a:t>
            </a:r>
            <a:r>
              <a:rPr lang="ko-KR" altLang="en-US" sz="1400" b="1" dirty="0">
                <a:latin typeface="+mn-ea"/>
                <a:ea typeface="+mn-ea"/>
              </a:rPr>
              <a:t>는 함수의 본체 외에도 한 개 이상의 </a:t>
            </a:r>
            <a:r>
              <a:rPr lang="ko-KR" altLang="en-US" sz="1400" b="1" dirty="0" smtClean="0">
                <a:latin typeface="+mn-ea"/>
                <a:ea typeface="+mn-ea"/>
              </a:rPr>
              <a:t>문장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188912"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(</a:t>
            </a:r>
            <a:r>
              <a:rPr lang="en-US" altLang="ko-KR" sz="1400" b="1" dirty="0">
                <a:latin typeface="+mn-ea"/>
                <a:ea typeface="+mn-ea"/>
              </a:rPr>
              <a:t>statement)</a:t>
            </a:r>
            <a:r>
              <a:rPr lang="ko-KR" altLang="en-US" sz="1400" b="1" dirty="0">
                <a:latin typeface="+mn-ea"/>
                <a:ea typeface="+mn-ea"/>
              </a:rPr>
              <a:t>을 묶을 때 </a:t>
            </a:r>
            <a:r>
              <a:rPr lang="ko-KR" altLang="en-US" sz="1400" b="1" dirty="0" smtClean="0">
                <a:latin typeface="+mn-ea"/>
                <a:ea typeface="+mn-ea"/>
              </a:rPr>
              <a:t>사용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24" name="구부러진 연결선 23"/>
          <p:cNvCxnSpPr>
            <a:endCxn id="28" idx="0"/>
          </p:cNvCxnSpPr>
          <p:nvPr/>
        </p:nvCxnSpPr>
        <p:spPr>
          <a:xfrm rot="10800000" flipV="1">
            <a:off x="2834785" y="1052735"/>
            <a:ext cx="2315443" cy="1202171"/>
          </a:xfrm>
          <a:prstGeom prst="curvedConnector2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27" name="직사각형 26"/>
          <p:cNvSpPr/>
          <p:nvPr/>
        </p:nvSpPr>
        <p:spPr>
          <a:xfrm>
            <a:off x="483845" y="1211262"/>
            <a:ext cx="526384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#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include &lt;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stdio.h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&gt; </a:t>
            </a:r>
            <a:r>
              <a:rPr lang="en-US" altLang="ko-KR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// 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전처리기 지시 영역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2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en-US" altLang="ko-KR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/*</a:t>
            </a:r>
            <a:endParaRPr lang="en-US" altLang="ko-KR" sz="1400" b="1" dirty="0">
              <a:solidFill>
                <a:srgbClr val="008000"/>
              </a:solidFill>
              <a:latin typeface="+mn-ea"/>
              <a:ea typeface="+mn-ea"/>
              <a:cs typeface="Arial Unicode MS" pitchFamily="50" charset="-127"/>
            </a:endParaRP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3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en-US" altLang="ko-KR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C 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프로그램의 기본 구조를 보여주는 프로그램</a:t>
            </a:r>
            <a:r>
              <a:rPr lang="en-US" altLang="ko-KR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.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4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ko-KR" altLang="en-US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밑변이 </a:t>
            </a:r>
            <a:r>
              <a:rPr lang="en-US" altLang="ko-KR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4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이고 높이가 </a:t>
            </a:r>
            <a:r>
              <a:rPr lang="en-US" altLang="ko-KR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5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인 사각형의 면적 구하기 *</a:t>
            </a:r>
            <a:r>
              <a:rPr lang="en-US" altLang="ko-KR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5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int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main()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6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  <a:cs typeface="Arial Unicode MS" pitchFamily="50" charset="-127"/>
            </a:endParaRP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7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// 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변수 선언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8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int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area, width, height;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9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10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</a:t>
            </a:r>
            <a:endParaRPr lang="ko-KR" altLang="en-US" sz="1400" b="1" dirty="0">
              <a:solidFill>
                <a:srgbClr val="008000"/>
              </a:solidFill>
              <a:latin typeface="+mn-ea"/>
              <a:ea typeface="+mn-ea"/>
              <a:cs typeface="Arial Unicode MS" pitchFamily="50" charset="-127"/>
            </a:endParaRP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11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12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// 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자료 처리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13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width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= 4;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14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height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= 5;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15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area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= width * height;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16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17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// </a:t>
            </a:r>
            <a:r>
              <a:rPr lang="ko-KR" altLang="en-US" sz="1400" b="1" dirty="0">
                <a:solidFill>
                  <a:srgbClr val="008000"/>
                </a:solidFill>
                <a:latin typeface="+mn-ea"/>
                <a:ea typeface="+mn-ea"/>
                <a:cs typeface="Arial Unicode MS" pitchFamily="50" charset="-127"/>
              </a:rPr>
              <a:t>결과 출력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18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("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면적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= %d \n", area);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19</a:t>
            </a: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20 </a:t>
            </a: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	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return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0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;  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+mn-ea"/>
                <a:cs typeface="Arial Unicode MS" pitchFamily="50" charset="-127"/>
              </a:rPr>
              <a:t>// </a:t>
            </a:r>
            <a:r>
              <a:rPr lang="ko-KR" altLang="en-US" sz="1400" b="1" dirty="0" smtClean="0">
                <a:solidFill>
                  <a:srgbClr val="00B050"/>
                </a:solidFill>
                <a:latin typeface="+mn-ea"/>
                <a:ea typeface="+mn-ea"/>
                <a:cs typeface="Arial Unicode MS" pitchFamily="50" charset="-127"/>
              </a:rPr>
              <a:t>함수의 결과값 반환</a:t>
            </a:r>
            <a:endParaRPr lang="en-US" altLang="ko-KR" sz="1400" b="1" dirty="0">
              <a:solidFill>
                <a:srgbClr val="00B050"/>
              </a:solidFill>
              <a:latin typeface="+mn-ea"/>
              <a:ea typeface="+mn-ea"/>
              <a:cs typeface="Arial Unicode MS" pitchFamily="50" charset="-127"/>
            </a:endParaRPr>
          </a:p>
          <a:p>
            <a:pPr lvl="0" latinLnBrk="1">
              <a:spcBef>
                <a:spcPts val="300"/>
              </a:spcBef>
              <a:buClr>
                <a:srgbClr val="AA2B1E"/>
              </a:buClr>
              <a:buSzPct val="85000"/>
              <a:tabLst>
                <a:tab pos="542925" algn="l"/>
                <a:tab pos="809625" algn="l"/>
                <a:tab pos="1073150" algn="l"/>
                <a:tab pos="1433513" algn="l"/>
                <a:tab pos="1795463" algn="l"/>
                <a:tab pos="2058988" algn="l"/>
                <a:tab pos="2155825" algn="l"/>
                <a:tab pos="2506663" algn="l"/>
                <a:tab pos="2867025" algn="l"/>
                <a:tab pos="3228975" algn="l"/>
                <a:tab pos="3589338" algn="l"/>
                <a:tab pos="3951288" algn="l"/>
                <a:tab pos="4391025" algn="l"/>
                <a:tab pos="4752975" algn="l"/>
                <a:tab pos="5022850" algn="l"/>
                <a:tab pos="53848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  <a:cs typeface="Arial Unicode MS" pitchFamily="50" charset="-127"/>
              </a:rPr>
              <a:t>21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Arial Unicode MS" pitchFamily="50" charset="-127"/>
              </a:rPr>
              <a:t>}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1267" y="2254907"/>
            <a:ext cx="3507034" cy="430365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3020" y="2721809"/>
            <a:ext cx="3150163" cy="524387"/>
          </a:xfrm>
          <a:prstGeom prst="rect">
            <a:avLst/>
          </a:prstGeom>
          <a:solidFill>
            <a:srgbClr val="CC99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96657" y="3569199"/>
            <a:ext cx="3159319" cy="2740121"/>
          </a:xfrm>
          <a:prstGeom prst="rect">
            <a:avLst/>
          </a:prstGeom>
          <a:solidFill>
            <a:srgbClr val="CC99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8064" y="3591307"/>
            <a:ext cx="3828667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선언부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177800" lvl="1"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프로그램에서 사용할 변수를 선언하는 </a:t>
            </a:r>
            <a:r>
              <a:rPr lang="ko-KR" altLang="en-US" sz="1400" b="1" dirty="0" smtClean="0">
                <a:latin typeface="+mn-ea"/>
                <a:ea typeface="+mn-ea"/>
              </a:rPr>
              <a:t>곳</a:t>
            </a:r>
            <a:endParaRPr lang="en-US" altLang="ko-KR" sz="1400" b="1" dirty="0">
              <a:latin typeface="+mn-ea"/>
              <a:ea typeface="+mn-ea"/>
            </a:endParaRPr>
          </a:p>
          <a:p>
            <a:pPr marL="177800"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C </a:t>
            </a:r>
            <a:r>
              <a:rPr lang="ko-KR" altLang="en-US" sz="1400" b="1" dirty="0">
                <a:latin typeface="+mn-ea"/>
                <a:ea typeface="+mn-ea"/>
              </a:rPr>
              <a:t>언어는 반드시 </a:t>
            </a:r>
            <a:r>
              <a:rPr lang="ko-KR" altLang="en-US" sz="1400" b="1" dirty="0" err="1" smtClean="0">
                <a:latin typeface="+mn-ea"/>
                <a:ea typeface="+mn-ea"/>
              </a:rPr>
              <a:t>실행부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이전에 변수 </a:t>
            </a:r>
            <a:r>
              <a:rPr lang="ko-KR" altLang="en-US" sz="1400" b="1" dirty="0" smtClean="0">
                <a:latin typeface="+mn-ea"/>
                <a:ea typeface="+mn-ea"/>
              </a:rPr>
              <a:t>선언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34" name="구부러진 연결선 33"/>
          <p:cNvCxnSpPr>
            <a:stCxn id="32" idx="1"/>
            <a:endCxn id="29" idx="3"/>
          </p:cNvCxnSpPr>
          <p:nvPr/>
        </p:nvCxnSpPr>
        <p:spPr>
          <a:xfrm rot="10800000">
            <a:off x="4363184" y="2984004"/>
            <a:ext cx="784881" cy="1138219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35" name="TextBox 34"/>
          <p:cNvSpPr txBox="1"/>
          <p:nvPr/>
        </p:nvSpPr>
        <p:spPr>
          <a:xfrm>
            <a:off x="5207829" y="4725144"/>
            <a:ext cx="382866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실행부</a:t>
            </a:r>
          </a:p>
          <a:p>
            <a:pPr marL="177800" lvl="1"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프로그램에서 처리할 </a:t>
            </a:r>
            <a:r>
              <a:rPr lang="ko-KR" altLang="en-US" sz="1400" b="1" dirty="0" smtClean="0">
                <a:latin typeface="+mn-ea"/>
                <a:ea typeface="+mn-ea"/>
              </a:rPr>
              <a:t>명령문 및 처리 구문</a:t>
            </a:r>
            <a:endParaRPr lang="en-US" altLang="ko-KR" sz="1400" b="1" dirty="0">
              <a:latin typeface="+mn-ea"/>
              <a:ea typeface="+mn-ea"/>
            </a:endParaRPr>
          </a:p>
        </p:txBody>
      </p:sp>
      <p:cxnSp>
        <p:nvCxnSpPr>
          <p:cNvPr id="36" name="구부러진 연결선 35"/>
          <p:cNvCxnSpPr>
            <a:stCxn id="35" idx="1"/>
            <a:endCxn id="30" idx="3"/>
          </p:cNvCxnSpPr>
          <p:nvPr/>
        </p:nvCxnSpPr>
        <p:spPr>
          <a:xfrm rot="10800000">
            <a:off x="4355977" y="4939260"/>
            <a:ext cx="851853" cy="155216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37" name="TextBox 36"/>
          <p:cNvSpPr txBox="1"/>
          <p:nvPr/>
        </p:nvSpPr>
        <p:spPr>
          <a:xfrm>
            <a:off x="5200231" y="5642664"/>
            <a:ext cx="3828667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주석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(comment)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문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한 </a:t>
            </a:r>
            <a:r>
              <a:rPr lang="ko-KR" altLang="en-US" sz="1400" b="1" dirty="0">
                <a:latin typeface="+mn-ea"/>
                <a:ea typeface="+mn-ea"/>
              </a:rPr>
              <a:t>줄 주석</a:t>
            </a:r>
            <a:r>
              <a:rPr lang="en-US" altLang="ko-KR" sz="1400" b="1" dirty="0">
                <a:latin typeface="+mn-ea"/>
                <a:ea typeface="+mn-ea"/>
              </a:rPr>
              <a:t>:	</a:t>
            </a:r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// </a:t>
            </a:r>
            <a:r>
              <a:rPr lang="ko-KR" altLang="en-US" sz="1400" b="1" dirty="0" smtClean="0">
                <a:latin typeface="+mn-ea"/>
                <a:ea typeface="+mn-ea"/>
              </a:rPr>
              <a:t>로 </a:t>
            </a:r>
            <a:r>
              <a:rPr lang="ko-KR" altLang="en-US" sz="1400" b="1" dirty="0">
                <a:latin typeface="+mn-ea"/>
                <a:ea typeface="+mn-ea"/>
              </a:rPr>
              <a:t>시작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여러 줄 주석</a:t>
            </a:r>
            <a:r>
              <a:rPr lang="en-US" altLang="ko-KR" sz="1400" b="1" dirty="0">
                <a:latin typeface="+mn-ea"/>
                <a:ea typeface="+mn-ea"/>
              </a:rPr>
              <a:t>: 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/* 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*/ </a:t>
            </a:r>
            <a:r>
              <a:rPr lang="ko-KR" altLang="en-US" sz="1400" b="1" dirty="0" smtClean="0">
                <a:latin typeface="+mn-ea"/>
                <a:ea typeface="+mn-ea"/>
              </a:rPr>
              <a:t>로 </a:t>
            </a:r>
            <a:r>
              <a:rPr lang="ko-KR" altLang="en-US" sz="1400" b="1" dirty="0">
                <a:latin typeface="+mn-ea"/>
                <a:ea typeface="+mn-ea"/>
              </a:rPr>
              <a:t>묶기</a:t>
            </a:r>
          </a:p>
        </p:txBody>
      </p:sp>
      <p:cxnSp>
        <p:nvCxnSpPr>
          <p:cNvPr id="38" name="구부러진 연결선 37"/>
          <p:cNvCxnSpPr>
            <a:stCxn id="37" idx="1"/>
          </p:cNvCxnSpPr>
          <p:nvPr/>
        </p:nvCxnSpPr>
        <p:spPr>
          <a:xfrm rot="10800000">
            <a:off x="1043613" y="1988843"/>
            <a:ext cx="4156619" cy="4184737"/>
          </a:xfrm>
          <a:prstGeom prst="curvedConnector2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2" name="직사각형 1"/>
          <p:cNvSpPr/>
          <p:nvPr/>
        </p:nvSpPr>
        <p:spPr>
          <a:xfrm>
            <a:off x="483845" y="1172385"/>
            <a:ext cx="4664219" cy="5532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변수와 상수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8"/>
          <a:stretch>
            <a:fillRect/>
          </a:stretch>
        </p:blipFill>
        <p:spPr bwMode="auto">
          <a:xfrm>
            <a:off x="1547664" y="3520777"/>
            <a:ext cx="47720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755401" y="2605261"/>
            <a:ext cx="7993063" cy="2047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sz="1600" b="1" dirty="0" smtClean="0">
                <a:latin typeface="+mn-ea"/>
              </a:rPr>
              <a:t>변수의 필요성</a:t>
            </a:r>
            <a:endParaRPr kumimoji="0" lang="en-US" altLang="ko-KR" sz="1600" b="1" dirty="0" smtClean="0">
              <a:latin typeface="+mn-ea"/>
            </a:endParaRPr>
          </a:p>
          <a:p>
            <a:pPr lvl="1">
              <a:defRPr/>
            </a:pPr>
            <a:r>
              <a:rPr kumimoji="0" lang="ko-KR" altLang="en-US" sz="1600" b="1" dirty="0" smtClean="0">
                <a:latin typeface="+mn-ea"/>
              </a:rPr>
              <a:t>프로그램은 데이터를 처리하는 과정을 기술한 것</a:t>
            </a:r>
            <a:endParaRPr kumimoji="0" lang="en-US" altLang="ko-KR" sz="1600" b="1" dirty="0" smtClean="0">
              <a:latin typeface="+mn-ea"/>
            </a:endParaRPr>
          </a:p>
          <a:p>
            <a:pPr lvl="1">
              <a:defRPr/>
            </a:pPr>
            <a:r>
              <a:rPr kumimoji="0" lang="ko-KR" altLang="en-US" sz="1600" b="1" dirty="0" smtClean="0">
                <a:latin typeface="+mn-ea"/>
              </a:rPr>
              <a:t>데이터를 처리하기 위해서는 데이터를 저장할 있는 그릇</a:t>
            </a:r>
            <a:r>
              <a:rPr kumimoji="0" lang="en-US" altLang="ko-KR" sz="1600" b="1" dirty="0" smtClean="0">
                <a:latin typeface="+mn-ea"/>
              </a:rPr>
              <a:t>(</a:t>
            </a:r>
            <a:r>
              <a:rPr kumimoji="0" lang="ko-KR" altLang="en-US" sz="1600" b="1" dirty="0" smtClean="0">
                <a:latin typeface="+mn-ea"/>
              </a:rPr>
              <a:t>변수</a:t>
            </a:r>
            <a:r>
              <a:rPr kumimoji="0" lang="en-US" altLang="ko-KR" sz="1600" b="1" dirty="0" smtClean="0">
                <a:latin typeface="+mn-ea"/>
              </a:rPr>
              <a:t>)</a:t>
            </a:r>
            <a:r>
              <a:rPr kumimoji="0" lang="ko-KR" altLang="en-US" sz="1600" b="1" dirty="0" smtClean="0">
                <a:latin typeface="+mn-ea"/>
              </a:rPr>
              <a:t>가 필요</a:t>
            </a:r>
            <a:endParaRPr kumimoji="0" lang="en-US" altLang="ko-KR" sz="1600" b="1" dirty="0" smtClean="0">
              <a:latin typeface="+mn-ea"/>
            </a:endParaRPr>
          </a:p>
          <a:p>
            <a:pPr>
              <a:defRPr/>
            </a:pPr>
            <a:endParaRPr kumimoji="0" lang="en-US" altLang="ko-KR" b="1" dirty="0" smtClean="0"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755401" y="1056977"/>
            <a:ext cx="7993063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변수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ko-KR" altLang="en-US" sz="1600" b="1" dirty="0" smtClean="0">
                <a:latin typeface="+mn-ea"/>
                <a:ea typeface="+mn-ea"/>
              </a:rPr>
              <a:t>프로그램이 실행되는 동안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계속 변해 가는 값을 </a:t>
            </a:r>
            <a:r>
              <a:rPr lang="ko-KR" altLang="en-US" sz="1600" b="1" dirty="0" smtClean="0">
                <a:latin typeface="+mn-ea"/>
                <a:ea typeface="+mn-ea"/>
              </a:rPr>
              <a:t>저장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              </a:t>
            </a:r>
            <a:r>
              <a:rPr lang="en-US" altLang="ko-KR" sz="1600" b="1" dirty="0" smtClean="0">
                <a:latin typeface="+mn-ea"/>
                <a:ea typeface="+mn-ea"/>
                <a:sym typeface="Wingdings" pitchFamily="2" charset="2"/>
              </a:rPr>
              <a:t> Global variables, Local variables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상수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ko-KR" altLang="en-US" sz="1600" b="1" dirty="0" smtClean="0">
                <a:latin typeface="+mn-ea"/>
                <a:ea typeface="+mn-ea"/>
              </a:rPr>
              <a:t>프로그램이 수행되는 동안 변하지 않고 사용되는 값을 저장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              </a:t>
            </a:r>
            <a:r>
              <a:rPr lang="en-US" altLang="ko-KR" sz="1600" b="1" dirty="0" smtClean="0">
                <a:latin typeface="+mn-ea"/>
                <a:ea typeface="+mn-ea"/>
                <a:sym typeface="Wingdings" pitchFamily="2" charset="2"/>
              </a:rPr>
              <a:t>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const </a:t>
            </a:r>
            <a:r>
              <a:rPr lang="en-US" altLang="ko-KR" sz="1600" b="1" dirty="0" smtClean="0">
                <a:latin typeface="+mn-ea"/>
                <a:ea typeface="+mn-ea"/>
                <a:sym typeface="Wingdings" pitchFamily="2" charset="2"/>
              </a:rPr>
              <a:t>(constant), </a:t>
            </a:r>
            <a:endParaRPr lang="en-US" altLang="ko-KR" sz="1600" b="1" dirty="0" smtClean="0"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44208" y="4221088"/>
            <a:ext cx="2612394" cy="18235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[</a:t>
            </a:r>
            <a:r>
              <a:rPr lang="ko-KR" altLang="en-US" sz="1500" b="1" dirty="0" smtClean="0">
                <a:latin typeface="+mn-ea"/>
                <a:ea typeface="+mn-ea"/>
              </a:rPr>
              <a:t>변수 규칙</a:t>
            </a:r>
            <a:r>
              <a:rPr lang="en-US" altLang="ko-KR" sz="1500" b="1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알파벳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숫자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밑줄로 </a:t>
            </a:r>
            <a:r>
              <a:rPr lang="ko-KR" altLang="en-US" sz="1500" b="1" dirty="0" smtClean="0">
                <a:latin typeface="+mn-ea"/>
                <a:ea typeface="+mn-ea"/>
              </a:rPr>
              <a:t>구성</a:t>
            </a:r>
            <a:r>
              <a:rPr lang="en-US" altLang="ko-KR" sz="1500" b="1" dirty="0" smtClean="0">
                <a:latin typeface="+mn-ea"/>
                <a:ea typeface="+mn-ea"/>
              </a:rPr>
              <a:t>.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공백은 쓸 수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없음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첫 문자로 숫자는 쓸 수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없음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대소문자를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구분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88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변수와 상수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755401" y="1056977"/>
            <a:ext cx="7993063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변수선언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ko-KR" altLang="en-US" sz="1600" b="1" dirty="0" smtClean="0">
                <a:latin typeface="+mn-ea"/>
                <a:ea typeface="+mn-ea"/>
              </a:rPr>
              <a:t>프로그램이 실행되는 동안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계속 변해 가는 값을 </a:t>
            </a:r>
            <a:r>
              <a:rPr lang="ko-KR" altLang="en-US" sz="1600" b="1" dirty="0" smtClean="0">
                <a:latin typeface="+mn-ea"/>
                <a:ea typeface="+mn-ea"/>
              </a:rPr>
              <a:t>저장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              </a:t>
            </a:r>
            <a:r>
              <a:rPr lang="en-US" altLang="ko-KR" sz="1600" b="1" dirty="0" smtClean="0">
                <a:latin typeface="+mn-ea"/>
                <a:ea typeface="+mn-ea"/>
                <a:sym typeface="Wingdings" pitchFamily="2" charset="2"/>
              </a:rPr>
              <a:t> Global variables, Local variables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575" y="1988840"/>
            <a:ext cx="1951045" cy="7848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char c = 'A';</a:t>
            </a:r>
          </a:p>
          <a:p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int sum;</a:t>
            </a:r>
          </a:p>
          <a:p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int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width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, height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; </a:t>
            </a:r>
            <a:endParaRPr lang="ko-KR" altLang="en-US" sz="15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44208" y="1628800"/>
            <a:ext cx="2612394" cy="18235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[</a:t>
            </a:r>
            <a:r>
              <a:rPr lang="ko-KR" altLang="en-US" sz="1500" b="1" dirty="0" smtClean="0">
                <a:latin typeface="+mn-ea"/>
                <a:ea typeface="+mn-ea"/>
              </a:rPr>
              <a:t>변수 규칙</a:t>
            </a:r>
            <a:r>
              <a:rPr lang="en-US" altLang="ko-KR" sz="1500" b="1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알파벳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숫자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밑줄로 </a:t>
            </a:r>
            <a:r>
              <a:rPr lang="ko-KR" altLang="en-US" sz="1500" b="1" dirty="0" smtClean="0">
                <a:latin typeface="+mn-ea"/>
                <a:ea typeface="+mn-ea"/>
              </a:rPr>
              <a:t>구성</a:t>
            </a:r>
            <a:r>
              <a:rPr lang="en-US" altLang="ko-KR" sz="1500" b="1" dirty="0" smtClean="0">
                <a:latin typeface="+mn-ea"/>
                <a:ea typeface="+mn-ea"/>
              </a:rPr>
              <a:t>. </a:t>
            </a:r>
            <a:r>
              <a:rPr lang="ko-KR" altLang="en-US" sz="1500" b="1" dirty="0">
                <a:latin typeface="+mn-ea"/>
                <a:ea typeface="+mn-ea"/>
              </a:rPr>
              <a:t>공백은 쓸 수 </a:t>
            </a:r>
            <a:r>
              <a:rPr lang="ko-KR" altLang="en-US" sz="1500" b="1" dirty="0" smtClean="0">
                <a:latin typeface="+mn-ea"/>
                <a:ea typeface="+mn-ea"/>
              </a:rPr>
              <a:t>없음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+mn-ea"/>
                <a:ea typeface="+mn-ea"/>
              </a:rPr>
              <a:t>첫 문자로 숫자는 쓸 수 </a:t>
            </a:r>
            <a:r>
              <a:rPr lang="ko-KR" altLang="en-US" sz="1500" b="1" dirty="0" smtClean="0">
                <a:latin typeface="+mn-ea"/>
                <a:ea typeface="+mn-ea"/>
              </a:rPr>
              <a:t>없음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+mn-ea"/>
                <a:ea typeface="+mn-ea"/>
              </a:rPr>
              <a:t>대소문자를 </a:t>
            </a:r>
            <a:r>
              <a:rPr lang="ko-KR" altLang="en-US" sz="1500" b="1" dirty="0" smtClean="0">
                <a:latin typeface="+mn-ea"/>
                <a:ea typeface="+mn-ea"/>
              </a:rPr>
              <a:t>구분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en-US" altLang="ko-KR" sz="1500" b="1" dirty="0">
              <a:latin typeface="+mn-ea"/>
              <a:ea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4932" b="52274"/>
          <a:stretch/>
        </p:blipFill>
        <p:spPr bwMode="auto">
          <a:xfrm>
            <a:off x="503635" y="4049486"/>
            <a:ext cx="8552967" cy="225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467544" y="3558579"/>
            <a:ext cx="7993063" cy="59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변수선언금지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ko-KR" altLang="en-US" sz="1600" b="1" dirty="0" err="1" smtClean="0">
                <a:latin typeface="+mn-ea"/>
                <a:ea typeface="+mn-ea"/>
              </a:rPr>
              <a:t>예약어</a:t>
            </a:r>
            <a:endParaRPr lang="en-US" altLang="ko-KR" sz="1600" b="1" dirty="0" smtClean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03848" y="2924944"/>
            <a:ext cx="2736304" cy="7848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unsigned char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c = 'A';</a:t>
            </a:r>
          </a:p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unsigned </a:t>
            </a: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sum;</a:t>
            </a:r>
          </a:p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unsigned </a:t>
            </a: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 width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</a:rPr>
              <a:t>, height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</a:rPr>
              <a:t>; </a:t>
            </a:r>
            <a:endParaRPr lang="ko-KR" altLang="en-US" sz="15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7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4" y="1039180"/>
            <a:ext cx="8229192" cy="4509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077" y="550002"/>
            <a:ext cx="87838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err="1" smtClean="0">
                <a:latin typeface="+mn-ea"/>
                <a:ea typeface="+mn-ea"/>
                <a:cs typeface="Arial" pitchFamily="34" charset="0"/>
              </a:rPr>
              <a:t>설치시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C++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선택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220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ko-KR" alt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3861047"/>
            <a:ext cx="4176464" cy="1051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6"/>
          <p:cNvSpPr>
            <a:spLocks noChangeArrowheads="1"/>
          </p:cNvSpPr>
          <p:nvPr/>
        </p:nvSpPr>
        <p:spPr bwMode="auto">
          <a:xfrm>
            <a:off x="3761637" y="4386824"/>
            <a:ext cx="10801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CHECK</a:t>
            </a:r>
            <a:endParaRPr lang="ko-KR" altLang="en-US" sz="16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 rot="16200000">
            <a:off x="254412" y="1009793"/>
            <a:ext cx="538035" cy="5968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548680"/>
            <a:ext cx="8207821" cy="59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 선언 예제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92622" y="1484784"/>
            <a:ext cx="8551378" cy="496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1500" b="1" dirty="0">
                <a:latin typeface="+mn-ea"/>
                <a:ea typeface="+mn-ea"/>
              </a:rPr>
              <a:t>#include &lt;</a:t>
            </a:r>
            <a:r>
              <a:rPr lang="en-US" altLang="ko-KR" sz="1500" b="1" dirty="0" err="1">
                <a:latin typeface="+mn-ea"/>
                <a:ea typeface="+mn-ea"/>
              </a:rPr>
              <a:t>stdio.h</a:t>
            </a:r>
            <a:r>
              <a:rPr lang="en-US" altLang="ko-KR" sz="1500" b="1" dirty="0">
                <a:latin typeface="+mn-ea"/>
                <a:ea typeface="+mn-ea"/>
              </a:rPr>
              <a:t>&gt;  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5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500" b="1" dirty="0" smtClean="0">
                <a:latin typeface="+mn-ea"/>
                <a:ea typeface="+mn-ea"/>
              </a:rPr>
              <a:t>	</a:t>
            </a: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ko-KR" altLang="en-US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a1, a2, a3</a:t>
            </a:r>
            <a:r>
              <a:rPr lang="en-US" altLang="ko-KR" sz="1500" b="1" dirty="0" smtClean="0">
                <a:latin typeface="+mn-ea"/>
                <a:ea typeface="+mn-ea"/>
              </a:rPr>
              <a:t>;			</a:t>
            </a:r>
            <a:r>
              <a:rPr lang="en-US" altLang="ko-KR" sz="1500" b="1" dirty="0" smtClean="0">
                <a:solidFill>
                  <a:srgbClr val="00B050"/>
                </a:solidFill>
                <a:latin typeface="+mn-ea"/>
                <a:ea typeface="+mn-ea"/>
              </a:rPr>
              <a:t>// 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정수를 저장할 </a:t>
            </a:r>
            <a:r>
              <a:rPr lang="en-US" altLang="ko-KR" sz="1500" b="1" dirty="0" err="1">
                <a:solidFill>
                  <a:srgbClr val="00B050"/>
                </a:solidFill>
                <a:latin typeface="+mn-ea"/>
                <a:ea typeface="+mn-ea"/>
              </a:rPr>
              <a:t>int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형 변수 선언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en-US" altLang="ko-KR" sz="1500" b="1" dirty="0" smtClean="0">
                <a:latin typeface="+mn-ea"/>
                <a:ea typeface="+mn-ea"/>
              </a:rPr>
              <a:t>	a1 </a:t>
            </a:r>
            <a:r>
              <a:rPr lang="en-US" altLang="ko-KR" sz="1500" b="1" dirty="0">
                <a:latin typeface="+mn-ea"/>
                <a:ea typeface="+mn-ea"/>
              </a:rPr>
              <a:t>= 10;</a:t>
            </a:r>
          </a:p>
          <a:p>
            <a:r>
              <a:rPr lang="en-US" altLang="ko-KR" sz="1500" b="1" dirty="0" smtClean="0">
                <a:latin typeface="+mn-ea"/>
                <a:ea typeface="+mn-ea"/>
              </a:rPr>
              <a:t>	a2 </a:t>
            </a:r>
            <a:r>
              <a:rPr lang="en-US" altLang="ko-KR" sz="1500" b="1" dirty="0">
                <a:latin typeface="+mn-ea"/>
                <a:ea typeface="+mn-ea"/>
              </a:rPr>
              <a:t>= 20;</a:t>
            </a:r>
          </a:p>
          <a:p>
            <a:r>
              <a:rPr lang="en-US" altLang="ko-KR" sz="1500" b="1" dirty="0" smtClean="0">
                <a:latin typeface="+mn-ea"/>
                <a:ea typeface="+mn-ea"/>
              </a:rPr>
              <a:t>	a3 </a:t>
            </a:r>
            <a:r>
              <a:rPr lang="en-US" altLang="ko-KR" sz="1500" b="1" dirty="0">
                <a:latin typeface="+mn-ea"/>
                <a:ea typeface="+mn-ea"/>
              </a:rPr>
              <a:t>= a1 + a2</a:t>
            </a:r>
            <a:r>
              <a:rPr lang="en-US" altLang="ko-KR" sz="1500" b="1" dirty="0" smtClean="0">
                <a:latin typeface="+mn-ea"/>
                <a:ea typeface="+mn-ea"/>
              </a:rPr>
              <a:t>;			</a:t>
            </a:r>
            <a:r>
              <a:rPr lang="en-US" altLang="ko-KR" sz="1500" b="1" dirty="0" smtClean="0">
                <a:solidFill>
                  <a:srgbClr val="00B050"/>
                </a:solidFill>
                <a:latin typeface="+mn-ea"/>
                <a:ea typeface="+mn-ea"/>
              </a:rPr>
              <a:t>//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a1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과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a2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에 저장된 값을 더한 결과를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a3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에 저장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pt-BR" altLang="ko-KR" sz="1500" b="1" dirty="0" smtClean="0">
                <a:latin typeface="+mn-ea"/>
                <a:ea typeface="+mn-ea"/>
              </a:rPr>
              <a:t>	printf</a:t>
            </a:r>
            <a:r>
              <a:rPr lang="pt-BR" altLang="ko-KR" sz="1500" b="1" dirty="0">
                <a:latin typeface="+mn-ea"/>
                <a:ea typeface="+mn-ea"/>
              </a:rPr>
              <a:t>("a1 = %d, a2 = %d, a3 = %d\n", a1, a2, a3);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en-US" altLang="ko-KR" sz="1500" b="1" dirty="0" smtClean="0">
                <a:latin typeface="+mn-ea"/>
                <a:ea typeface="+mn-ea"/>
              </a:rPr>
              <a:t>	a3 </a:t>
            </a:r>
            <a:r>
              <a:rPr lang="en-US" altLang="ko-KR" sz="1500" b="1" dirty="0">
                <a:latin typeface="+mn-ea"/>
                <a:ea typeface="+mn-ea"/>
              </a:rPr>
              <a:t>= a2 / 2</a:t>
            </a:r>
            <a:r>
              <a:rPr lang="en-US" altLang="ko-KR" sz="1500" b="1" dirty="0" smtClean="0">
                <a:latin typeface="+mn-ea"/>
                <a:ea typeface="+mn-ea"/>
              </a:rPr>
              <a:t>;			</a:t>
            </a:r>
            <a:r>
              <a:rPr lang="en-US" altLang="ko-KR" sz="1500" b="1" dirty="0" smtClean="0">
                <a:solidFill>
                  <a:srgbClr val="00B050"/>
                </a:solidFill>
                <a:latin typeface="+mn-ea"/>
                <a:ea typeface="+mn-ea"/>
              </a:rPr>
              <a:t>//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a2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에 저장된 값을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2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로 나눈 값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몫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을 다시 </a:t>
            </a:r>
            <a:r>
              <a:rPr lang="en-US" altLang="ko-KR" sz="1500" b="1" dirty="0">
                <a:solidFill>
                  <a:srgbClr val="00B050"/>
                </a:solidFill>
                <a:latin typeface="+mn-ea"/>
                <a:ea typeface="+mn-ea"/>
              </a:rPr>
              <a:t>a3</a:t>
            </a:r>
            <a:r>
              <a:rPr lang="ko-KR" altLang="en-US" sz="1500" b="1" dirty="0">
                <a:solidFill>
                  <a:srgbClr val="00B050"/>
                </a:solidFill>
                <a:latin typeface="+mn-ea"/>
                <a:ea typeface="+mn-ea"/>
              </a:rPr>
              <a:t>에 저장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pt-BR" altLang="ko-KR" sz="1500" b="1" dirty="0" smtClean="0">
                <a:latin typeface="+mn-ea"/>
                <a:ea typeface="+mn-ea"/>
              </a:rPr>
              <a:t>	printf</a:t>
            </a:r>
            <a:r>
              <a:rPr lang="pt-BR" altLang="ko-KR" sz="1500" b="1" dirty="0">
                <a:latin typeface="+mn-ea"/>
                <a:ea typeface="+mn-ea"/>
              </a:rPr>
              <a:t>("a1 = %d, a2 = %d, a3 = %d\n", a1, a2, a3);</a:t>
            </a:r>
          </a:p>
          <a:p>
            <a:endParaRPr lang="ko-KR" altLang="en-US" sz="1500" b="1" dirty="0">
              <a:latin typeface="+mn-ea"/>
              <a:ea typeface="+mn-ea"/>
            </a:endParaRPr>
          </a:p>
          <a:p>
            <a:r>
              <a:rPr lang="en-US" altLang="ko-KR" sz="1500" b="1" dirty="0" smtClean="0">
                <a:latin typeface="+mn-ea"/>
                <a:ea typeface="+mn-ea"/>
              </a:rPr>
              <a:t>	return </a:t>
            </a:r>
            <a:r>
              <a:rPr lang="en-US" altLang="ko-KR" sz="15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500" b="1" dirty="0">
                <a:latin typeface="+mn-ea"/>
                <a:ea typeface="+mn-ea"/>
              </a:rPr>
              <a:t>}</a:t>
            </a:r>
            <a:endParaRPr lang="en-US" altLang="ko-KR" sz="1500" b="1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6231" y="6137632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11" y="5691134"/>
            <a:ext cx="41243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196752"/>
            <a:ext cx="3838575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9"/>
          <a:stretch>
            <a:fillRect/>
          </a:stretch>
        </p:blipFill>
        <p:spPr bwMode="auto">
          <a:xfrm>
            <a:off x="841375" y="4882927"/>
            <a:ext cx="6970985" cy="1037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변수와 상수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331640" y="5401641"/>
            <a:ext cx="144016" cy="18759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339752" y="5401641"/>
            <a:ext cx="144016" cy="18759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131840" y="5401641"/>
            <a:ext cx="144016" cy="18759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995936" y="5396240"/>
            <a:ext cx="144016" cy="18759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860032" y="5394945"/>
            <a:ext cx="0" cy="194295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580112" y="5412568"/>
            <a:ext cx="0" cy="194295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300192" y="5414036"/>
            <a:ext cx="0" cy="194295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092280" y="5420732"/>
            <a:ext cx="0" cy="194295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7533" y="1162869"/>
            <a:ext cx="5688683" cy="52184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latin typeface="+mn-ea"/>
              </a:rPr>
              <a:t>   2</a:t>
            </a:r>
            <a:r>
              <a:rPr kumimoji="0" lang="ko-KR" altLang="en-US" sz="1400" b="1" smtClean="0">
                <a:latin typeface="+mn-ea"/>
              </a:rPr>
              <a:t>진수           </a:t>
            </a:r>
            <a:r>
              <a:rPr kumimoji="0" lang="en-US" altLang="ko-KR" sz="1400" b="1" smtClean="0">
                <a:latin typeface="+mn-ea"/>
              </a:rPr>
              <a:t> 10</a:t>
            </a:r>
            <a:r>
              <a:rPr kumimoji="0" lang="ko-KR" altLang="en-US" sz="1400" b="1" smtClean="0">
                <a:latin typeface="+mn-ea"/>
              </a:rPr>
              <a:t>진수     </a:t>
            </a:r>
            <a:r>
              <a:rPr kumimoji="0" lang="en-US" altLang="ko-KR" sz="1400" b="1" smtClean="0">
                <a:latin typeface="+mn-ea"/>
              </a:rPr>
              <a:t>     16</a:t>
            </a:r>
            <a:r>
              <a:rPr kumimoji="0" lang="ko-KR" altLang="en-US" sz="1400" b="1" smtClean="0">
                <a:latin typeface="+mn-ea"/>
              </a:rPr>
              <a:t>진수        </a:t>
            </a:r>
            <a:endParaRPr kumimoji="0"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0000                 0              00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0001                 1              01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0010                 2              02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0011                 3              03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1010                10              0A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           15              0F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0000                16              10       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1010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1010               170             AA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 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          255              FF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      255            0FF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255           00FF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0000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4095         0FFF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</a:rPr>
              <a:t>1111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1111     6535         FFFF 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93415"/>
            <a:ext cx="4216385" cy="386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변수와 상수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175955" y="5301208"/>
            <a:ext cx="3788533" cy="15567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8bit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</a:rPr>
              <a:t>의 최대 </a:t>
            </a:r>
            <a:r>
              <a:rPr kumimoji="0" lang="ko-KR" altLang="en-US" sz="1600" b="1" dirty="0" err="1" smtClean="0">
                <a:solidFill>
                  <a:srgbClr val="0000FF"/>
                </a:solidFill>
                <a:latin typeface="+mn-ea"/>
              </a:rPr>
              <a:t>표현값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0 ~ 255 / 0xFF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9		512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10		1024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11		2048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12		4096</a:t>
            </a:r>
          </a:p>
          <a:p>
            <a:pPr marL="0" indent="0">
              <a:buFont typeface="Wingdings" pitchFamily="2" charset="2"/>
              <a:buNone/>
              <a:defRPr/>
            </a:pPr>
            <a:endParaRPr kumimoji="0" lang="en-US" altLang="ko-KR" sz="1600" b="1" dirty="0" smtClean="0">
              <a:solidFill>
                <a:srgbClr val="0000FF"/>
              </a:solidFill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endParaRPr kumimoji="0" lang="en-US" altLang="ko-KR" sz="16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86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변수와 상수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(excel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연습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14192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32" y="1461760"/>
            <a:ext cx="38481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996952"/>
            <a:ext cx="37528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5874"/>
            <a:ext cx="36099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" y="4696172"/>
            <a:ext cx="36099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73" y="4696172"/>
            <a:ext cx="1228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6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11385" y="1196752"/>
            <a:ext cx="7993063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</a:rPr>
              <a:t>C </a:t>
            </a:r>
            <a:r>
              <a:rPr kumimoji="0" lang="ko-KR" altLang="en-US" sz="1500" b="1" dirty="0" smtClean="0">
                <a:latin typeface="+mn-ea"/>
              </a:rPr>
              <a:t>언어에는 정수형</a:t>
            </a:r>
            <a:r>
              <a:rPr kumimoji="0" lang="en-US" altLang="ko-KR" sz="1500" b="1" baseline="30000" dirty="0" smtClean="0">
                <a:solidFill>
                  <a:srgbClr val="FF0000"/>
                </a:solidFill>
                <a:latin typeface="+mn-ea"/>
              </a:rPr>
              <a:t>integer type </a:t>
            </a:r>
            <a:r>
              <a:rPr kumimoji="0" lang="ko-KR" altLang="en-US" sz="1500" b="1" dirty="0" smtClean="0">
                <a:latin typeface="+mn-ea"/>
              </a:rPr>
              <a:t>과 실수 형</a:t>
            </a:r>
            <a:r>
              <a:rPr kumimoji="0" lang="en-US" altLang="ko-KR" sz="1500" b="1" baseline="30000" dirty="0" smtClean="0">
                <a:solidFill>
                  <a:srgbClr val="FF0000"/>
                </a:solidFill>
                <a:latin typeface="+mn-ea"/>
              </a:rPr>
              <a:t>floating point type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ko-KR" altLang="en-US" sz="1500" b="1" dirty="0" smtClean="0">
                <a:latin typeface="+mn-ea"/>
              </a:rPr>
              <a:t>의 두 가지 </a:t>
            </a:r>
            <a:r>
              <a:rPr kumimoji="0" lang="ko-KR" altLang="en-US" sz="1500" b="1" dirty="0" err="1" smtClean="0">
                <a:latin typeface="+mn-ea"/>
              </a:rPr>
              <a:t>자료형이</a:t>
            </a:r>
            <a:r>
              <a:rPr kumimoji="0" lang="ko-KR" altLang="en-US" sz="1500" b="1" dirty="0" smtClean="0">
                <a:latin typeface="+mn-ea"/>
              </a:rPr>
              <a:t> 있으며</a:t>
            </a:r>
            <a:r>
              <a:rPr kumimoji="0" lang="en-US" altLang="ko-KR" sz="1500" b="1" dirty="0" smtClean="0">
                <a:latin typeface="+mn-ea"/>
              </a:rPr>
              <a:t>, </a:t>
            </a:r>
            <a:r>
              <a:rPr kumimoji="0" lang="ko-KR" altLang="en-US" sz="1500" b="1" dirty="0" smtClean="0">
                <a:latin typeface="+mn-ea"/>
              </a:rPr>
              <a:t>다시 정수형은 네 가지 자료 형으로</a:t>
            </a:r>
            <a:r>
              <a:rPr kumimoji="0" lang="en-US" altLang="ko-KR" sz="1500" b="1" dirty="0" smtClean="0">
                <a:latin typeface="+mn-ea"/>
              </a:rPr>
              <a:t>, </a:t>
            </a:r>
            <a:r>
              <a:rPr kumimoji="0" lang="ko-KR" altLang="en-US" sz="1500" b="1" dirty="0" smtClean="0">
                <a:latin typeface="+mn-ea"/>
              </a:rPr>
              <a:t>실수 형은 세 가지 자료 형으로 구분</a:t>
            </a:r>
            <a:endParaRPr kumimoji="0" lang="en-US" altLang="ko-KR" sz="1500" b="1" dirty="0">
              <a:latin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"/>
          <a:stretch>
            <a:fillRect/>
          </a:stretch>
        </p:blipFill>
        <p:spPr bwMode="auto">
          <a:xfrm>
            <a:off x="1187624" y="2076227"/>
            <a:ext cx="6624736" cy="344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1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750" y="1196677"/>
            <a:ext cx="7993063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정수형 </a:t>
            </a:r>
            <a:r>
              <a:rPr kumimoji="0" lang="en-US" altLang="ko-KR" sz="1400" b="1" dirty="0" smtClean="0">
                <a:latin typeface="+mn-ea"/>
              </a:rPr>
              <a:t>: 4</a:t>
            </a:r>
            <a:r>
              <a:rPr kumimoji="0" lang="ko-KR" altLang="en-US" sz="1400" b="1" dirty="0" smtClean="0">
                <a:latin typeface="+mn-ea"/>
              </a:rPr>
              <a:t>가지 형태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</a:rPr>
              <a:t>char</a:t>
            </a:r>
            <a:r>
              <a:rPr kumimoji="0" lang="ko-KR" altLang="en-US" sz="1400" b="1" dirty="0" smtClean="0">
                <a:latin typeface="+mn-ea"/>
              </a:rPr>
              <a:t>형은 문자를 나타내지만 </a:t>
            </a:r>
            <a:r>
              <a:rPr kumimoji="0" lang="ko-KR" altLang="en-US" sz="1400" b="1" dirty="0" err="1" smtClean="0">
                <a:latin typeface="+mn-ea"/>
              </a:rPr>
              <a:t>정수형으로</a:t>
            </a:r>
            <a:r>
              <a:rPr kumimoji="0" lang="ko-KR" altLang="en-US" sz="1400" b="1" dirty="0" smtClean="0">
                <a:latin typeface="+mn-ea"/>
              </a:rPr>
              <a:t> 사용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정수의 표현 범위 </a:t>
            </a:r>
            <a:r>
              <a:rPr kumimoji="0" lang="en-US" altLang="ko-KR" sz="1400" b="1" dirty="0" smtClean="0">
                <a:latin typeface="+mn-ea"/>
              </a:rPr>
              <a:t>: –2</a:t>
            </a:r>
            <a:r>
              <a:rPr kumimoji="0" lang="en-US" altLang="ko-KR" sz="1400" b="1" baseline="30000" dirty="0" smtClean="0">
                <a:latin typeface="+mn-ea"/>
              </a:rPr>
              <a:t>n-1</a:t>
            </a:r>
            <a:r>
              <a:rPr kumimoji="0" lang="en-US" altLang="ko-KR" sz="1400" b="1" dirty="0" smtClean="0">
                <a:latin typeface="+mn-ea"/>
              </a:rPr>
              <a:t> </a:t>
            </a:r>
            <a:r>
              <a:rPr kumimoji="0" lang="ko-KR" altLang="en-US" sz="1400" b="1" dirty="0" smtClean="0">
                <a:latin typeface="+mn-ea"/>
              </a:rPr>
              <a:t>에서 </a:t>
            </a:r>
            <a:r>
              <a:rPr kumimoji="0" lang="en-US" altLang="ko-KR" sz="1400" b="1" dirty="0" smtClean="0">
                <a:latin typeface="+mn-ea"/>
              </a:rPr>
              <a:t>+2</a:t>
            </a:r>
            <a:r>
              <a:rPr kumimoji="0" lang="en-US" altLang="ko-KR" sz="1400" b="1" baseline="30000" dirty="0" smtClean="0">
                <a:latin typeface="+mn-ea"/>
              </a:rPr>
              <a:t>n-1</a:t>
            </a:r>
            <a:r>
              <a:rPr kumimoji="0" lang="en-US" altLang="ko-KR" sz="1400" b="1" dirty="0" smtClean="0">
                <a:latin typeface="+mn-ea"/>
              </a:rPr>
              <a:t> -1</a:t>
            </a:r>
          </a:p>
          <a:p>
            <a:pPr lvl="1">
              <a:lnSpc>
                <a:spcPct val="150000"/>
              </a:lnSpc>
              <a:defRPr/>
            </a:pPr>
            <a:endParaRPr kumimoji="0" lang="en-US" altLang="ko-KR" sz="1400" b="1" dirty="0">
              <a:latin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9"/>
          <a:stretch>
            <a:fillRect/>
          </a:stretch>
        </p:blipFill>
        <p:spPr bwMode="auto">
          <a:xfrm>
            <a:off x="1096963" y="2351025"/>
            <a:ext cx="7675562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2719388" y="6163518"/>
            <a:ext cx="11747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signed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6205538" y="5768912"/>
            <a:ext cx="11747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500" b="1">
                <a:solidFill>
                  <a:srgbClr val="FF0000"/>
                </a:solidFill>
                <a:latin typeface="+mn-ea"/>
                <a:ea typeface="+mn-ea"/>
              </a:rPr>
              <a:t>unsigned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216025" y="6256275"/>
            <a:ext cx="7316788" cy="0"/>
          </a:xfrm>
          <a:prstGeom prst="line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404664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750" y="1057829"/>
            <a:ext cx="7993063" cy="19391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정수형 </a:t>
            </a:r>
            <a:r>
              <a:rPr kumimoji="0" lang="en-US" altLang="ko-KR" sz="1400" b="1" dirty="0" smtClean="0">
                <a:latin typeface="+mn-ea"/>
              </a:rPr>
              <a:t>: </a:t>
            </a:r>
            <a:r>
              <a:rPr kumimoji="0" lang="ko-KR" altLang="en-US" sz="1400" b="1" dirty="0" smtClean="0">
                <a:latin typeface="+mn-ea"/>
              </a:rPr>
              <a:t>음수 표현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정수 </a:t>
            </a:r>
            <a:r>
              <a:rPr kumimoji="0" lang="ko-KR" altLang="en-US" sz="1400" b="1" dirty="0" err="1" smtClean="0">
                <a:latin typeface="+mn-ea"/>
              </a:rPr>
              <a:t>자료형은</a:t>
            </a:r>
            <a:r>
              <a:rPr kumimoji="0" lang="ko-KR" altLang="en-US" sz="1400" b="1" dirty="0" smtClean="0">
                <a:latin typeface="+mn-ea"/>
              </a:rPr>
              <a:t> 최상위 비트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(MSB: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</a:rPr>
              <a:t>Most significant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Bit)</a:t>
            </a:r>
            <a:r>
              <a:rPr kumimoji="0" lang="ko-KR" altLang="en-US" sz="1400" b="1" dirty="0" smtClean="0">
                <a:latin typeface="+mn-ea"/>
              </a:rPr>
              <a:t>를 부호 비트로 사용</a:t>
            </a:r>
            <a:endParaRPr kumimoji="0" lang="en-US" altLang="ko-KR" sz="1400" b="1" dirty="0" smtClean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"/>
          <a:stretch>
            <a:fillRect/>
          </a:stretch>
        </p:blipFill>
        <p:spPr bwMode="auto">
          <a:xfrm>
            <a:off x="1428750" y="1825834"/>
            <a:ext cx="6671642" cy="49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1330324" y="1834813"/>
            <a:ext cx="1081435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750" y="1268685"/>
            <a:ext cx="7993063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sz="1400" b="1" smtClean="0">
                <a:latin typeface="+mn-ea"/>
              </a:rPr>
              <a:t>정수형 </a:t>
            </a:r>
            <a:r>
              <a:rPr kumimoji="0" lang="en-US" altLang="ko-KR" sz="1400" b="1" smtClean="0">
                <a:latin typeface="+mn-ea"/>
              </a:rPr>
              <a:t>: </a:t>
            </a:r>
            <a:r>
              <a:rPr kumimoji="0" lang="ko-KR" altLang="en-US" sz="1400" b="1" smtClean="0">
                <a:latin typeface="+mn-ea"/>
              </a:rPr>
              <a:t>양수만 표현하기 위한 </a:t>
            </a:r>
            <a:r>
              <a:rPr kumimoji="0" lang="en-US" altLang="ko-KR" sz="1400" b="1" smtClean="0">
                <a:solidFill>
                  <a:srgbClr val="FF0000"/>
                </a:solidFill>
                <a:latin typeface="+mn-ea"/>
              </a:rPr>
              <a:t>unsigned</a:t>
            </a:r>
            <a:r>
              <a:rPr kumimoji="0" lang="en-US" altLang="ko-KR" sz="1400" b="1" smtClean="0">
                <a:latin typeface="+mn-ea"/>
              </a:rPr>
              <a:t> </a:t>
            </a:r>
            <a:r>
              <a:rPr kumimoji="0" lang="ko-KR" altLang="en-US" sz="1400" b="1" smtClean="0">
                <a:latin typeface="+mn-ea"/>
              </a:rPr>
              <a:t>형 제공</a:t>
            </a:r>
            <a:endParaRPr kumimoji="0" lang="en-US" altLang="ko-KR" sz="1400" b="1" dirty="0" smtClean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6"/>
          <a:stretch>
            <a:fillRect/>
          </a:stretch>
        </p:blipFill>
        <p:spPr bwMode="auto">
          <a:xfrm>
            <a:off x="877888" y="1628800"/>
            <a:ext cx="7545387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1043609" y="2446635"/>
            <a:ext cx="144015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91681" y="3094707"/>
            <a:ext cx="144015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99793" y="3742779"/>
            <a:ext cx="180019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3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188" y="1132908"/>
            <a:ext cx="8532812" cy="54006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정수형 </a:t>
            </a:r>
            <a:r>
              <a:rPr kumimoji="0" lang="en-US" altLang="ko-KR" sz="1400" b="1" dirty="0" smtClean="0">
                <a:latin typeface="+mn-ea"/>
              </a:rPr>
              <a:t>: </a:t>
            </a:r>
            <a:r>
              <a:rPr kumimoji="0" lang="ko-KR" altLang="en-US" sz="1400" b="1" dirty="0" err="1" smtClean="0">
                <a:latin typeface="+mn-ea"/>
              </a:rPr>
              <a:t>문자정수형</a:t>
            </a:r>
            <a:r>
              <a:rPr kumimoji="0" lang="en-US" altLang="ko-KR" sz="1400" b="1" dirty="0" smtClean="0">
                <a:latin typeface="+mn-ea"/>
              </a:rPr>
              <a:t>(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char</a:t>
            </a:r>
            <a:r>
              <a:rPr kumimoji="0" lang="en-US" altLang="ko-KR" sz="1400" b="1" dirty="0" smtClean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미국표준협회</a:t>
            </a:r>
            <a:r>
              <a:rPr kumimoji="0" lang="en-US" altLang="ko-KR" sz="1400" b="1" baseline="30000" dirty="0" smtClean="0">
                <a:latin typeface="+mn-ea"/>
              </a:rPr>
              <a:t>ANSI</a:t>
            </a:r>
            <a:r>
              <a:rPr kumimoji="0" lang="ko-KR" altLang="en-US" sz="1400" b="1" dirty="0" smtClean="0">
                <a:latin typeface="+mn-ea"/>
              </a:rPr>
              <a:t>에서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</a:rPr>
              <a:t>아스키</a:t>
            </a:r>
            <a:r>
              <a:rPr kumimoji="0" lang="en-US" altLang="ko-KR" sz="1600" b="1" baseline="30000" dirty="0" smtClean="0">
                <a:latin typeface="+mn-ea"/>
              </a:rPr>
              <a:t>ASCII, American Standards Committee for Information Interchange</a:t>
            </a:r>
            <a:r>
              <a:rPr kumimoji="0" lang="en-US" altLang="ko-KR" sz="1600" b="1" dirty="0" smtClean="0">
                <a:latin typeface="+mn-ea"/>
              </a:rPr>
              <a:t> </a:t>
            </a:r>
            <a:r>
              <a:rPr kumimoji="0" lang="ko-KR" altLang="en-US" sz="1600" b="1" dirty="0" smtClean="0">
                <a:latin typeface="+mn-ea"/>
              </a:rPr>
              <a:t> </a:t>
            </a:r>
            <a:endParaRPr kumimoji="0" lang="en-US" altLang="ko-KR" sz="1600" b="1" dirty="0" smtClean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kumimoji="0" lang="en-US" altLang="ko-KR" sz="1600" b="1" dirty="0">
                <a:latin typeface="+mn-ea"/>
              </a:rPr>
              <a:t> </a:t>
            </a:r>
            <a:r>
              <a:rPr kumimoji="0" lang="en-US" altLang="ko-KR" sz="1600" b="1" dirty="0" smtClean="0">
                <a:latin typeface="+mn-ea"/>
              </a:rPr>
              <a:t>   </a:t>
            </a:r>
            <a:r>
              <a:rPr kumimoji="0" lang="ko-KR" altLang="en-US" sz="1400" b="1" dirty="0" smtClean="0">
                <a:latin typeface="+mn-ea"/>
              </a:rPr>
              <a:t>이름으로 제정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>
                <a:solidFill>
                  <a:srgbClr val="FF0000"/>
                </a:solidFill>
                <a:latin typeface="+mn-ea"/>
              </a:rPr>
              <a:t>아스키 </a:t>
            </a:r>
            <a:r>
              <a:rPr kumimoji="0" lang="ko-KR" altLang="en-US" sz="1400" b="1" dirty="0" smtClean="0">
                <a:latin typeface="+mn-ea"/>
              </a:rPr>
              <a:t>코드는 </a:t>
            </a:r>
            <a:r>
              <a:rPr kumimoji="0" lang="en-US" altLang="ko-KR" sz="1400" b="1" dirty="0" smtClean="0">
                <a:latin typeface="+mn-ea"/>
              </a:rPr>
              <a:t>8</a:t>
            </a:r>
            <a:r>
              <a:rPr kumimoji="0" lang="ko-KR" altLang="en-US" sz="1400" b="1" dirty="0" smtClean="0">
                <a:latin typeface="+mn-ea"/>
              </a:rPr>
              <a:t>비트 중에서</a:t>
            </a:r>
            <a:r>
              <a:rPr kumimoji="0" lang="ko-KR" altLang="en-US" sz="14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0" lang="en-US" altLang="ko-KR" sz="1400" b="1" dirty="0" smtClean="0">
                <a:solidFill>
                  <a:srgbClr val="C00000"/>
                </a:solidFill>
                <a:latin typeface="+mn-ea"/>
              </a:rPr>
              <a:t>7</a:t>
            </a:r>
            <a:r>
              <a:rPr kumimoji="0" lang="ko-KR" altLang="en-US" sz="1400" b="1" dirty="0" smtClean="0">
                <a:solidFill>
                  <a:srgbClr val="C00000"/>
                </a:solidFill>
                <a:latin typeface="+mn-ea"/>
              </a:rPr>
              <a:t>비트만을 </a:t>
            </a:r>
            <a:r>
              <a:rPr kumimoji="0" lang="ko-KR" altLang="en-US" sz="1400" b="1" dirty="0" smtClean="0">
                <a:latin typeface="+mn-ea"/>
              </a:rPr>
              <a:t>사용해서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128</a:t>
            </a:r>
            <a:r>
              <a:rPr kumimoji="0" lang="ko-KR" altLang="en-US" sz="1400" b="1" dirty="0" smtClean="0">
                <a:latin typeface="+mn-ea"/>
              </a:rPr>
              <a:t>개의 문자를 표현</a:t>
            </a:r>
            <a:endParaRPr kumimoji="0" lang="en-US" altLang="ko-KR" sz="1400" b="1" dirty="0" smtClean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/>
          <a:stretch>
            <a:fillRect/>
          </a:stretch>
        </p:blipFill>
        <p:spPr bwMode="auto">
          <a:xfrm>
            <a:off x="1428377" y="2725738"/>
            <a:ext cx="7104063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188" y="1163463"/>
            <a:ext cx="7993062" cy="501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1400" b="1" dirty="0" smtClean="0">
                <a:latin typeface="+mn-ea"/>
              </a:rPr>
              <a:t>ASCII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545480"/>
            <a:ext cx="8162925" cy="519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106863" y="2744043"/>
            <a:ext cx="876300" cy="22050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3825" y="700088"/>
            <a:ext cx="8920163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cs typeface="Arial" pitchFamily="34" charset="0"/>
              </a:rPr>
              <a:t>•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프로그래밍 언어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컴퓨터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(PC, Phone, CPU)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프로그램을 작성하기 위해 개발된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언어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•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기계어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0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과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의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진 체계를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사용하는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컴퓨터가 직접 이해할 수 있는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언어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•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Assembler language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CPU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개발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때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명령어로 구성된 언어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(CPU Architecture-instruction)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dirty="0">
                <a:latin typeface="+mn-ea"/>
                <a:ea typeface="+mn-ea"/>
                <a:cs typeface="Arial" pitchFamily="34" charset="0"/>
              </a:rPr>
              <a:t>•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고급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(high-level)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 언어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사람에 </a:t>
            </a:r>
            <a:r>
              <a:rPr lang="ko-KR" altLang="en-US" sz="1500" b="1" dirty="0">
                <a:latin typeface="+mn-ea"/>
                <a:ea typeface="+mn-ea"/>
              </a:rPr>
              <a:t>가깝게 명령을 내릴 수 있어서 편리한 </a:t>
            </a:r>
            <a:r>
              <a:rPr lang="ko-KR" altLang="en-US" sz="1500" b="1" dirty="0" smtClean="0">
                <a:latin typeface="+mn-ea"/>
                <a:ea typeface="+mn-ea"/>
              </a:rPr>
              <a:t>언어</a:t>
            </a:r>
            <a:r>
              <a:rPr lang="en-US" altLang="ko-KR" sz="1500" b="1" dirty="0" smtClean="0">
                <a:latin typeface="+mn-ea"/>
                <a:ea typeface="+mn-ea"/>
              </a:rPr>
              <a:t>, C-language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smtClean="0">
                <a:latin typeface="+mn-ea"/>
                <a:ea typeface="+mn-ea"/>
              </a:rPr>
              <a:t>                                 ‘</a:t>
            </a:r>
            <a:r>
              <a:rPr lang="ko-KR" altLang="en-US" sz="1500" b="1" dirty="0">
                <a:latin typeface="+mn-ea"/>
                <a:ea typeface="+mn-ea"/>
              </a:rPr>
              <a:t>나이가 </a:t>
            </a:r>
            <a:r>
              <a:rPr lang="en-US" altLang="ko-KR" sz="1500" b="1" dirty="0">
                <a:latin typeface="+mn-ea"/>
                <a:ea typeface="+mn-ea"/>
              </a:rPr>
              <a:t>20</a:t>
            </a:r>
            <a:r>
              <a:rPr lang="ko-KR" altLang="en-US" sz="1500" b="1" dirty="0">
                <a:latin typeface="+mn-ea"/>
                <a:ea typeface="+mn-ea"/>
              </a:rPr>
              <a:t>살 미만이라면’ → ‘</a:t>
            </a:r>
            <a:r>
              <a:rPr lang="en-US" altLang="ko-KR" sz="1500" b="1" dirty="0">
                <a:latin typeface="+mn-ea"/>
                <a:ea typeface="+mn-ea"/>
              </a:rPr>
              <a:t>if (age &lt; 20)’</a:t>
            </a:r>
            <a:r>
              <a:rPr lang="ko-KR" altLang="en-US" sz="1500" b="1" dirty="0">
                <a:latin typeface="+mn-ea"/>
                <a:ea typeface="+mn-ea"/>
              </a:rPr>
              <a:t>로 </a:t>
            </a:r>
            <a:r>
              <a:rPr lang="ko-KR" altLang="en-US" sz="1500" b="1" dirty="0" smtClean="0">
                <a:latin typeface="+mn-ea"/>
                <a:ea typeface="+mn-ea"/>
              </a:rPr>
              <a:t>표현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dirty="0">
                <a:latin typeface="+mn-ea"/>
                <a:cs typeface="Arial" pitchFamily="34" charset="0"/>
              </a:rPr>
              <a:t>•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algorithm(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알고리즘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주어진 문제를 풀기 위한 </a:t>
            </a:r>
            <a:r>
              <a:rPr lang="ko-KR" altLang="en-US" sz="1500" b="1" dirty="0" smtClean="0">
                <a:latin typeface="+mn-ea"/>
                <a:ea typeface="+mn-ea"/>
              </a:rPr>
              <a:t>방법</a:t>
            </a:r>
            <a:r>
              <a:rPr lang="en-US" altLang="ko-KR" sz="1500" b="1" dirty="0" smtClean="0">
                <a:latin typeface="+mn-ea"/>
                <a:ea typeface="+mn-ea"/>
              </a:rPr>
              <a:t>. </a:t>
            </a:r>
            <a:r>
              <a:rPr lang="ko-KR" altLang="en-US" sz="1500" b="1" dirty="0" smtClean="0">
                <a:latin typeface="+mn-ea"/>
                <a:ea typeface="+mn-ea"/>
              </a:rPr>
              <a:t>논리 </a:t>
            </a:r>
            <a:r>
              <a:rPr lang="en-US" altLang="ko-KR" sz="1500" b="1" dirty="0" smtClean="0">
                <a:latin typeface="+mn-ea"/>
                <a:ea typeface="+mn-ea"/>
              </a:rPr>
              <a:t>&amp; </a:t>
            </a:r>
            <a:r>
              <a:rPr lang="ko-KR" altLang="en-US" sz="1500" b="1" dirty="0" smtClean="0">
                <a:latin typeface="+mn-ea"/>
                <a:ea typeface="+mn-ea"/>
              </a:rPr>
              <a:t>창의  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dirty="0">
                <a:latin typeface="+mn-ea"/>
                <a:cs typeface="Arial" pitchFamily="34" charset="0"/>
              </a:rPr>
              <a:t>•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flow chart(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순서도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미리 </a:t>
            </a:r>
            <a:r>
              <a:rPr lang="ko-KR" altLang="en-US" sz="1500" b="1" dirty="0">
                <a:latin typeface="+mn-ea"/>
                <a:ea typeface="+mn-ea"/>
              </a:rPr>
              <a:t>약속된 도형과 화살표를 이용하여 일의 흐름을 한눈에 볼 수 있도록 </a:t>
            </a:r>
            <a:r>
              <a:rPr lang="ko-KR" altLang="en-US" sz="1500" b="1" dirty="0" smtClean="0">
                <a:latin typeface="+mn-ea"/>
                <a:ea typeface="+mn-ea"/>
              </a:rPr>
              <a:t>한 것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smtClean="0">
                <a:latin typeface="+mn-ea"/>
                <a:ea typeface="+mn-ea"/>
              </a:rPr>
              <a:t>•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coding(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코딩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알고리즘을 특정 프로그래밍 언어로 옮기는 </a:t>
            </a:r>
            <a:r>
              <a:rPr lang="ko-KR" altLang="en-US" sz="1500" b="1" dirty="0" smtClean="0">
                <a:latin typeface="+mn-ea"/>
                <a:ea typeface="+mn-ea"/>
              </a:rPr>
              <a:t>작업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latin typeface="+mn-ea"/>
                <a:ea typeface="+mn-ea"/>
              </a:rPr>
              <a:t>                     </a:t>
            </a:r>
            <a:r>
              <a:rPr lang="ko-KR" altLang="en-US" sz="1500" b="1" dirty="0">
                <a:latin typeface="+mn-ea"/>
                <a:ea typeface="+mn-ea"/>
              </a:rPr>
              <a:t>코딩 과정을 마친 </a:t>
            </a:r>
            <a:r>
              <a:rPr lang="ko-KR" altLang="en-US" sz="1500" b="1" dirty="0" smtClean="0">
                <a:latin typeface="+mn-ea"/>
                <a:ea typeface="+mn-ea"/>
              </a:rPr>
              <a:t>프로그램 </a:t>
            </a:r>
            <a:r>
              <a:rPr lang="en-US" altLang="ko-KR" sz="1500" b="1" dirty="0" smtClean="0">
                <a:latin typeface="+mn-ea"/>
                <a:ea typeface="+mn-ea"/>
              </a:rPr>
              <a:t>- source code(</a:t>
            </a:r>
            <a:r>
              <a:rPr lang="ko-KR" altLang="en-US" sz="1500" b="1" dirty="0">
                <a:latin typeface="+mn-ea"/>
                <a:ea typeface="+mn-ea"/>
              </a:rPr>
              <a:t>소스 코드</a:t>
            </a:r>
            <a:r>
              <a:rPr lang="en-US" altLang="ko-KR" sz="15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smtClean="0">
                <a:latin typeface="+mn-ea"/>
              </a:rPr>
              <a:t>•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compiling(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컴파일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고급 언어로 작성한 </a:t>
            </a:r>
            <a:r>
              <a:rPr lang="ko-KR" altLang="en-US" sz="1500" b="1" dirty="0" smtClean="0">
                <a:latin typeface="+mn-ea"/>
                <a:ea typeface="+mn-ea"/>
              </a:rPr>
              <a:t>프로그램을 </a:t>
            </a:r>
            <a:r>
              <a:rPr lang="ko-KR" altLang="en-US" sz="1500" b="1" dirty="0">
                <a:latin typeface="+mn-ea"/>
                <a:ea typeface="+mn-ea"/>
              </a:rPr>
              <a:t>기계어로 번역하는 </a:t>
            </a:r>
            <a:r>
              <a:rPr lang="ko-KR" altLang="en-US" sz="1500" b="1" dirty="0" smtClean="0">
                <a:latin typeface="+mn-ea"/>
                <a:ea typeface="+mn-ea"/>
              </a:rPr>
              <a:t>작업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latin typeface="+mn-ea"/>
              </a:rPr>
              <a:t>•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linking(</a:t>
            </a:r>
            <a:r>
              <a:rPr lang="ko-KR" altLang="en-US" sz="1500" b="1" dirty="0" err="1">
                <a:solidFill>
                  <a:srgbClr val="0000FF"/>
                </a:solidFill>
                <a:latin typeface="+mn-ea"/>
                <a:ea typeface="+mn-ea"/>
              </a:rPr>
              <a:t>링킹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여러 </a:t>
            </a:r>
            <a:r>
              <a:rPr lang="ko-KR" altLang="en-US" sz="1500" b="1" dirty="0" smtClean="0">
                <a:latin typeface="+mn-ea"/>
                <a:ea typeface="+mn-ea"/>
              </a:rPr>
              <a:t>프로그램 </a:t>
            </a:r>
            <a:r>
              <a:rPr lang="ko-KR" altLang="en-US" sz="1500" b="1" dirty="0">
                <a:latin typeface="+mn-ea"/>
                <a:ea typeface="+mn-ea"/>
              </a:rPr>
              <a:t>파일을 하나로 </a:t>
            </a:r>
            <a:r>
              <a:rPr lang="ko-KR" altLang="en-US" sz="1500" b="1" dirty="0" smtClean="0">
                <a:latin typeface="+mn-ea"/>
                <a:ea typeface="+mn-ea"/>
              </a:rPr>
              <a:t>합치고</a:t>
            </a:r>
            <a:r>
              <a:rPr lang="en-US" altLang="ko-KR" sz="1500" b="1" dirty="0" smtClean="0">
                <a:latin typeface="+mn-ea"/>
                <a:ea typeface="+mn-ea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</a:rPr>
              <a:t>라이브러리를 프로그램 </a:t>
            </a:r>
            <a:r>
              <a:rPr lang="ko-KR" altLang="en-US" sz="1500" b="1" dirty="0">
                <a:latin typeface="+mn-ea"/>
                <a:ea typeface="+mn-ea"/>
              </a:rPr>
              <a:t>안에 포함시키는 </a:t>
            </a:r>
            <a:r>
              <a:rPr lang="ko-KR" altLang="en-US" sz="1500" b="1" dirty="0" smtClean="0">
                <a:latin typeface="+mn-ea"/>
                <a:ea typeface="+mn-ea"/>
              </a:rPr>
              <a:t>과정</a:t>
            </a:r>
            <a:endParaRPr lang="en-US" altLang="ko-KR" sz="1500" b="1" dirty="0" smtClean="0">
              <a:latin typeface="+mn-ea"/>
              <a:ea typeface="+mn-ea"/>
            </a:endParaRPr>
          </a:p>
        </p:txBody>
      </p:sp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1.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프로그램 개발이란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?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Z:\04_교재개발1팀\[강의교안]\C강의교안자료\C강의교안자료\표_그림\01장\그림01-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b="5203"/>
          <a:stretch/>
        </p:blipFill>
        <p:spPr bwMode="auto">
          <a:xfrm>
            <a:off x="1691680" y="4754127"/>
            <a:ext cx="6673145" cy="20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문자열 상수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 bwMode="auto">
          <a:xfrm>
            <a:off x="753980" y="1159186"/>
            <a:ext cx="8498540" cy="277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문자 상수</a:t>
            </a:r>
            <a:endParaRPr kumimoji="0" lang="en-US" altLang="ko-KR" sz="1400" b="1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단일 인용 부호로 </a:t>
            </a:r>
            <a:r>
              <a:rPr kumimoji="0" lang="ko-KR" altLang="en-US" sz="1400" b="1" dirty="0" smtClean="0">
                <a:solidFill>
                  <a:srgbClr val="C00000"/>
                </a:solidFill>
                <a:latin typeface="+mn-ea"/>
              </a:rPr>
              <a:t>한 개의 문자를 묶어서 표현</a:t>
            </a:r>
            <a:endParaRPr kumimoji="0" lang="en-US" altLang="ko-KR" sz="1400" b="1" dirty="0" smtClean="0">
              <a:solidFill>
                <a:srgbClr val="C00000"/>
              </a:solidFill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예</a:t>
            </a:r>
            <a:r>
              <a:rPr kumimoji="0" lang="en-US" altLang="ko-KR" sz="1400" b="1" dirty="0" smtClean="0">
                <a:latin typeface="+mn-ea"/>
              </a:rPr>
              <a:t>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kumimoji="0" lang="en-US" altLang="ko-KR" sz="1600" b="1" dirty="0" smtClean="0">
                <a:latin typeface="+mn-ea"/>
              </a:rPr>
              <a:t>A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kumimoji="0" lang="en-US" altLang="ko-KR" sz="1600" b="1" dirty="0" smtClean="0">
                <a:latin typeface="+mn-ea"/>
              </a:rPr>
              <a:t>,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kumimoji="0" lang="en-US" altLang="ko-KR" sz="1600" b="1" dirty="0" smtClean="0">
                <a:latin typeface="+mn-ea"/>
              </a:rPr>
              <a:t>a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’</a:t>
            </a:r>
          </a:p>
          <a:p>
            <a:pPr lvl="1" algn="l">
              <a:lnSpc>
                <a:spcPct val="150000"/>
              </a:lnSpc>
            </a:pPr>
            <a:endParaRPr kumimoji="0" lang="en-US" altLang="ko-KR" sz="1400" b="1" dirty="0" smtClean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문자열</a:t>
            </a:r>
            <a:r>
              <a:rPr kumimoji="0" lang="en-US" altLang="ko-KR" sz="1400" b="1" dirty="0" smtClean="0">
                <a:latin typeface="+mn-ea"/>
              </a:rPr>
              <a:t>(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string</a:t>
            </a:r>
            <a:r>
              <a:rPr kumimoji="0" lang="en-US" altLang="ko-KR" sz="1400" b="1" dirty="0" smtClean="0">
                <a:latin typeface="+mn-ea"/>
              </a:rPr>
              <a:t>)</a:t>
            </a:r>
            <a:r>
              <a:rPr kumimoji="0" lang="ko-KR" altLang="en-US" sz="1400" b="1" dirty="0" smtClean="0">
                <a:latin typeface="+mn-ea"/>
              </a:rPr>
              <a:t> 상수</a:t>
            </a:r>
            <a:endParaRPr kumimoji="0" lang="en-US" altLang="ko-KR" sz="1400" b="1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이중 인용부호로 </a:t>
            </a:r>
            <a:r>
              <a:rPr kumimoji="0" lang="ko-KR" altLang="en-US" sz="1400" b="1" dirty="0" smtClean="0">
                <a:solidFill>
                  <a:srgbClr val="C00000"/>
                </a:solidFill>
                <a:latin typeface="+mn-ea"/>
              </a:rPr>
              <a:t>여러 문자를 묶어서 표현</a:t>
            </a:r>
            <a:endParaRPr kumimoji="0" lang="en-US" altLang="ko-KR" sz="1400" b="1" dirty="0" smtClean="0">
              <a:solidFill>
                <a:srgbClr val="C00000"/>
              </a:solidFill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400" b="1" dirty="0" smtClean="0">
                <a:latin typeface="+mn-ea"/>
              </a:rPr>
              <a:t>예</a:t>
            </a:r>
            <a:r>
              <a:rPr kumimoji="0" lang="en-US" altLang="ko-KR" sz="1400" b="1" dirty="0" smtClean="0">
                <a:latin typeface="+mn-ea"/>
              </a:rPr>
              <a:t>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kumimoji="0" lang="en-US" altLang="ko-KR" sz="1600" b="1" dirty="0" smtClean="0">
                <a:latin typeface="+mn-ea"/>
              </a:rPr>
              <a:t>Hello World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” </a:t>
            </a:r>
            <a:r>
              <a:rPr kumimoji="0" lang="en-US" altLang="ko-KR" sz="1600" b="1" dirty="0" smtClean="0">
                <a:latin typeface="+mn-ea"/>
              </a:rPr>
              <a:t>,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kumimoji="0" lang="en-US" altLang="ko-KR" sz="1600" b="1" dirty="0" smtClean="0">
                <a:latin typeface="+mn-ea"/>
              </a:rPr>
              <a:t>C Language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” </a:t>
            </a:r>
            <a:r>
              <a:rPr kumimoji="0" lang="en-US" altLang="ko-KR" sz="1600" b="1" dirty="0" smtClean="0">
                <a:latin typeface="+mn-ea"/>
              </a:rPr>
              <a:t>,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kumimoji="0" lang="en-US" altLang="ko-KR" sz="1600" b="1" dirty="0" smtClean="0">
                <a:latin typeface="+mn-ea"/>
              </a:rPr>
              <a:t>A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”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876464" y="3717032"/>
            <a:ext cx="0" cy="4320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427984" y="3717032"/>
            <a:ext cx="0" cy="4320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932040" y="3717032"/>
            <a:ext cx="0" cy="4320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07704" y="4123859"/>
            <a:ext cx="712879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문자열의 마지막에는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NUL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가 내포됨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. NULL (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무효의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의미 없는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존재하지 않는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0" y="4539357"/>
            <a:ext cx="1562100" cy="55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188" y="1200969"/>
            <a:ext cx="8532812" cy="294811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err="1" smtClean="0">
                <a:latin typeface="+mn-ea"/>
              </a:rPr>
              <a:t>실수형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소수점 이하의 부분을 가진 실수를 저장할 수 있는 변수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err="1" smtClean="0">
                <a:latin typeface="+mn-ea"/>
              </a:rPr>
              <a:t>실수형으로</a:t>
            </a:r>
            <a:r>
              <a:rPr kumimoji="0" lang="ko-KR" altLang="en-US" sz="1400" b="1" dirty="0" smtClean="0">
                <a:latin typeface="+mn-ea"/>
              </a:rPr>
              <a:t>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float</a:t>
            </a:r>
            <a:r>
              <a:rPr kumimoji="0" lang="ko-KR" altLang="en-US" sz="1400" b="1" dirty="0" smtClean="0">
                <a:latin typeface="+mn-ea"/>
              </a:rPr>
              <a:t>형</a:t>
            </a:r>
            <a:r>
              <a:rPr kumimoji="0" lang="en-US" altLang="ko-KR" sz="1400" b="1" dirty="0" smtClean="0">
                <a:latin typeface="+mn-ea"/>
              </a:rPr>
              <a:t>(4</a:t>
            </a:r>
            <a:r>
              <a:rPr kumimoji="0" lang="ko-KR" altLang="en-US" sz="1400" b="1" dirty="0" smtClean="0">
                <a:latin typeface="+mn-ea"/>
              </a:rPr>
              <a:t>바이트</a:t>
            </a:r>
            <a:r>
              <a:rPr kumimoji="0" lang="en-US" altLang="ko-KR" sz="1400" b="1" dirty="0" smtClean="0">
                <a:latin typeface="+mn-ea"/>
              </a:rPr>
              <a:t>),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double</a:t>
            </a:r>
            <a:r>
              <a:rPr kumimoji="0" lang="ko-KR" altLang="en-US" sz="1400" b="1" dirty="0" smtClean="0">
                <a:latin typeface="+mn-ea"/>
              </a:rPr>
              <a:t>형</a:t>
            </a:r>
            <a:r>
              <a:rPr kumimoji="0" lang="en-US" altLang="ko-KR" sz="1400" b="1" dirty="0" smtClean="0">
                <a:latin typeface="+mn-ea"/>
              </a:rPr>
              <a:t>(8</a:t>
            </a:r>
            <a:r>
              <a:rPr kumimoji="0" lang="ko-KR" altLang="en-US" sz="1400" b="1" dirty="0" smtClean="0">
                <a:latin typeface="+mn-ea"/>
              </a:rPr>
              <a:t>바이트</a:t>
            </a:r>
            <a:r>
              <a:rPr kumimoji="0" lang="en-US" altLang="ko-KR" sz="1400" b="1" dirty="0" smtClean="0">
                <a:latin typeface="+mn-ea"/>
              </a:rPr>
              <a:t>),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long double</a:t>
            </a:r>
            <a:r>
              <a:rPr kumimoji="0" lang="ko-KR" altLang="en-US" sz="1400" b="1" dirty="0" smtClean="0">
                <a:latin typeface="+mn-ea"/>
              </a:rPr>
              <a:t>형</a:t>
            </a:r>
            <a:r>
              <a:rPr kumimoji="0" lang="en-US" altLang="ko-KR" sz="1400" b="1" dirty="0" smtClean="0">
                <a:latin typeface="+mn-ea"/>
              </a:rPr>
              <a:t>(8</a:t>
            </a:r>
            <a:r>
              <a:rPr kumimoji="0" lang="ko-KR" altLang="en-US" sz="1400" b="1" dirty="0" smtClean="0">
                <a:latin typeface="+mn-ea"/>
              </a:rPr>
              <a:t>바이트</a:t>
            </a:r>
            <a:r>
              <a:rPr kumimoji="0" lang="en-US" altLang="ko-KR" sz="1400" b="1" dirty="0" smtClean="0">
                <a:latin typeface="+mn-ea"/>
              </a:rPr>
              <a:t>)</a:t>
            </a:r>
            <a:r>
              <a:rPr kumimoji="0" lang="ko-KR" altLang="en-US" sz="1400" b="1" dirty="0" smtClean="0">
                <a:latin typeface="+mn-ea"/>
              </a:rPr>
              <a:t>을 제공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ko-KR" altLang="en-US" sz="1400" b="1" dirty="0" err="1" smtClean="0">
                <a:latin typeface="+mn-ea"/>
              </a:rPr>
              <a:t>실수형의</a:t>
            </a:r>
            <a:r>
              <a:rPr kumimoji="0" lang="ko-KR" altLang="en-US" sz="1400" b="1" dirty="0" smtClean="0">
                <a:latin typeface="+mn-ea"/>
              </a:rPr>
              <a:t> 표현</a:t>
            </a:r>
            <a:endParaRPr kumimoji="0" lang="en-US" altLang="ko-KR" sz="1400" b="1" dirty="0" smtClean="0">
              <a:latin typeface="+mn-ea"/>
            </a:endParaRPr>
          </a:p>
          <a:p>
            <a:pPr lvl="2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</a:rPr>
              <a:t>고정 소수점 </a:t>
            </a:r>
            <a:r>
              <a:rPr kumimoji="0" lang="en-US" altLang="ko-KR" sz="1400" b="1" dirty="0" smtClean="0">
                <a:latin typeface="+mn-ea"/>
              </a:rPr>
              <a:t>fixed point  </a:t>
            </a:r>
            <a:r>
              <a:rPr kumimoji="0" lang="ko-KR" altLang="en-US" sz="1400" b="1" dirty="0" smtClean="0">
                <a:latin typeface="+mn-ea"/>
              </a:rPr>
              <a:t>표현</a:t>
            </a:r>
            <a:endParaRPr kumimoji="0" lang="en-US" altLang="ko-KR" sz="1400" b="1" dirty="0" smtClean="0">
              <a:latin typeface="+mn-ea"/>
            </a:endParaRPr>
          </a:p>
          <a:p>
            <a:pPr lvl="2"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부동 소수점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</a:rPr>
              <a:t>floating point 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표현</a:t>
            </a:r>
            <a:r>
              <a:rPr kumimoji="0" lang="ko-KR" altLang="en-US" sz="1400" b="1" dirty="0" smtClean="0">
                <a:latin typeface="+mn-ea"/>
              </a:rPr>
              <a:t> </a:t>
            </a:r>
            <a:r>
              <a:rPr kumimoji="0" lang="en-US" altLang="ko-KR" sz="1400" b="1" dirty="0" smtClean="0">
                <a:latin typeface="+mn-ea"/>
              </a:rPr>
              <a:t>: </a:t>
            </a:r>
            <a:r>
              <a:rPr kumimoji="0" lang="ko-KR" altLang="en-US" sz="1400" b="1" dirty="0" smtClean="0">
                <a:latin typeface="+mn-ea"/>
              </a:rPr>
              <a:t>소수점 이하를 나타내는 가수</a:t>
            </a:r>
            <a:r>
              <a:rPr kumimoji="0" lang="en-US" altLang="ko-KR" sz="1400" b="1" baseline="30000" dirty="0" smtClean="0">
                <a:latin typeface="+mn-ea"/>
              </a:rPr>
              <a:t>mantissa</a:t>
            </a:r>
            <a:r>
              <a:rPr kumimoji="0" lang="en-US" altLang="ko-KR" sz="1400" b="1" dirty="0" smtClean="0">
                <a:latin typeface="+mn-ea"/>
              </a:rPr>
              <a:t>  </a:t>
            </a:r>
            <a:r>
              <a:rPr kumimoji="0" lang="ko-KR" altLang="en-US" sz="1400" b="1" dirty="0" smtClean="0">
                <a:latin typeface="+mn-ea"/>
              </a:rPr>
              <a:t>부분과 승수를 나타내는 지수</a:t>
            </a:r>
            <a:r>
              <a:rPr kumimoji="0" lang="en-US" altLang="ko-KR" b="1" baseline="30000" dirty="0" smtClean="0">
                <a:latin typeface="+mn-ea"/>
              </a:rPr>
              <a:t>exponential </a:t>
            </a:r>
            <a:r>
              <a:rPr kumimoji="0" lang="ko-KR" altLang="en-US" sz="1400" b="1" dirty="0" smtClean="0">
                <a:latin typeface="+mn-ea"/>
              </a:rPr>
              <a:t>부분으로 구성</a:t>
            </a:r>
            <a:endParaRPr kumimoji="0" lang="en-US" altLang="ko-KR" sz="1400" b="1" dirty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0"/>
          <a:stretch>
            <a:fillRect/>
          </a:stretch>
        </p:blipFill>
        <p:spPr bwMode="auto">
          <a:xfrm>
            <a:off x="1547664" y="4005064"/>
            <a:ext cx="48323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516216" y="4883933"/>
            <a:ext cx="2472333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C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에서 표현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0.341e1 = 0.314 x 10</a:t>
            </a:r>
            <a:r>
              <a:rPr kumimoji="0" lang="en-US" altLang="ko-KR" sz="1600" b="1" baseline="30000" dirty="0" smtClean="0">
                <a:latin typeface="+mn-ea"/>
              </a:rPr>
              <a:t>l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548680"/>
            <a:ext cx="8207821" cy="59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3.4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자료형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196752"/>
            <a:ext cx="835747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3419872" y="1450754"/>
            <a:ext cx="1053703" cy="104214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/>
          <p:cNvSpPr txBox="1">
            <a:spLocks/>
          </p:cNvSpPr>
          <p:nvPr/>
        </p:nvSpPr>
        <p:spPr>
          <a:xfrm>
            <a:off x="4473575" y="1201514"/>
            <a:ext cx="3050753" cy="501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400" b="1" dirty="0" smtClean="0">
                <a:latin typeface="+mn-ea"/>
              </a:rPr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41386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63079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3.5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정수의 표현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826786" y="1375210"/>
            <a:ext cx="4321278" cy="464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Ⓐ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의 보수 구하기</a:t>
            </a:r>
            <a:r>
              <a:rPr kumimoji="0" lang="en-US" altLang="ko-KR" sz="1500" b="1" dirty="0" smtClean="0">
                <a:latin typeface="+mn-ea"/>
              </a:rPr>
              <a:t>: </a:t>
            </a:r>
            <a:r>
              <a:rPr kumimoji="0" lang="ko-KR" altLang="en-US" sz="1500" b="1" dirty="0" smtClean="0">
                <a:latin typeface="+mn-ea"/>
              </a:rPr>
              <a:t>방법 </a:t>
            </a:r>
            <a:r>
              <a:rPr kumimoji="0" lang="en-US" altLang="ko-KR" sz="1500" b="1" dirty="0" smtClean="0">
                <a:latin typeface="+mn-ea"/>
              </a:rPr>
              <a:t>1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①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진수를 구한다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② ①의 결과에서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각 비트를 반전하여 </a:t>
            </a:r>
            <a:endParaRPr kumimoji="0" lang="en-US" altLang="ko-KR" sz="1500" b="1" dirty="0" smtClean="0">
              <a:solidFill>
                <a:srgbClr val="0000FF"/>
              </a:solidFill>
              <a:latin typeface="+mn-ea"/>
            </a:endParaRPr>
          </a:p>
          <a:p>
            <a:pPr marL="623888" lvl="1" indent="-319088" algn="l">
              <a:lnSpc>
                <a:spcPct val="150000"/>
              </a:lnSpc>
            </a:pPr>
            <a:r>
              <a:rPr kumimoji="0" lang="en-US" altLang="ko-KR" sz="1500" b="1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                            </a:t>
            </a:r>
            <a:r>
              <a:rPr kumimoji="0" lang="en-US" altLang="ko-KR" sz="1500" b="1" dirty="0" smtClean="0">
                <a:latin typeface="+mn-ea"/>
              </a:rPr>
              <a:t>1</a:t>
            </a:r>
            <a:r>
              <a:rPr kumimoji="0" lang="ko-KR" altLang="en-US" sz="1500" b="1" dirty="0" smtClean="0">
                <a:latin typeface="+mn-ea"/>
              </a:rPr>
              <a:t>의 보수를 구한다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③ ②의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결과에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을 더한다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endParaRPr kumimoji="0" lang="en-US" altLang="ko-KR" sz="1500" b="1" dirty="0" smtClean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Ⓑ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의 보수 구하기</a:t>
            </a:r>
            <a:r>
              <a:rPr kumimoji="0" lang="en-US" altLang="ko-KR" sz="1500" b="1" dirty="0" smtClean="0">
                <a:latin typeface="+mn-ea"/>
              </a:rPr>
              <a:t>: </a:t>
            </a:r>
            <a:r>
              <a:rPr kumimoji="0" lang="ko-KR" altLang="en-US" sz="1500" b="1" dirty="0" smtClean="0">
                <a:latin typeface="+mn-ea"/>
              </a:rPr>
              <a:t>방법 </a:t>
            </a:r>
            <a:r>
              <a:rPr kumimoji="0" lang="en-US" altLang="ko-KR" sz="1500" b="1" dirty="0" smtClean="0">
                <a:latin typeface="+mn-ea"/>
              </a:rPr>
              <a:t>2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①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진수를 구한다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② ①의 결과에서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오른쪽 비트부터 첫 번째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이 나올 때까지 그대로 옮겨 적는다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marL="623888" lvl="1" indent="-319088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③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</a:rPr>
              <a:t>나머지 비트들을 반전시킨다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69071"/>
          <a:stretch/>
        </p:blipFill>
        <p:spPr bwMode="auto">
          <a:xfrm>
            <a:off x="5681383" y="2132856"/>
            <a:ext cx="129115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l="60356"/>
          <a:stretch/>
        </p:blipFill>
        <p:spPr bwMode="auto">
          <a:xfrm>
            <a:off x="5815105" y="4509802"/>
            <a:ext cx="1522462" cy="10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334278" y="2213966"/>
            <a:ext cx="3050753" cy="501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5 : 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37671" y="4437112"/>
            <a:ext cx="3050753" cy="501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</a:rPr>
              <a:t>12 :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8064" y="1844824"/>
            <a:ext cx="2448272" cy="1853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63079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3.6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제어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5" t="9350" r="10875" b="-1210"/>
          <a:stretch/>
        </p:blipFill>
        <p:spPr bwMode="auto">
          <a:xfrm>
            <a:off x="1634668" y="1480045"/>
            <a:ext cx="7329820" cy="495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09596" y="1106160"/>
            <a:ext cx="8154892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1400" b="1" dirty="0" err="1">
                <a:latin typeface="+mn-ea"/>
                <a:ea typeface="+mn-ea"/>
                <a:sym typeface="Wingdings" panose="05000000000000000000" pitchFamily="2" charset="2"/>
              </a:rPr>
              <a:t>Printf</a:t>
            </a:r>
            <a:r>
              <a:rPr lang="en-US" altLang="ko-KR" sz="1400" b="1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latin typeface="+mn-ea"/>
                <a:ea typeface="+mn-ea"/>
                <a:sym typeface="Wingdings" panose="05000000000000000000" pitchFamily="2" charset="2"/>
              </a:rPr>
              <a:t>문에서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출력의 위치를 조정하거나 특수한 </a:t>
            </a:r>
            <a:r>
              <a:rPr lang="ko-KR" altLang="en-US" sz="1400" b="1" dirty="0">
                <a:latin typeface="+mn-ea"/>
                <a:ea typeface="+mn-ea"/>
                <a:sym typeface="Wingdings" panose="05000000000000000000" pitchFamily="2" charset="2"/>
              </a:rPr>
              <a:t>문자를 표현하는 데 사용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11857" y="1700808"/>
            <a:ext cx="2071911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와 다름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Keyboard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의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\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를 의미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99792" y="2852936"/>
            <a:ext cx="4536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699792" y="3789040"/>
            <a:ext cx="49685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99792" y="4725144"/>
            <a:ext cx="38884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/>
          <a:stretch/>
        </p:blipFill>
        <p:spPr bwMode="auto">
          <a:xfrm>
            <a:off x="467544" y="1158645"/>
            <a:ext cx="8499461" cy="457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547664" y="1556793"/>
            <a:ext cx="691888" cy="3877154"/>
            <a:chOff x="1544793" y="2301574"/>
            <a:chExt cx="650943" cy="3647706"/>
          </a:xfrm>
          <a:effectLst/>
        </p:grpSpPr>
        <p:sp>
          <p:nvSpPr>
            <p:cNvPr id="8" name="타원 7"/>
            <p:cNvSpPr/>
            <p:nvPr/>
          </p:nvSpPr>
          <p:spPr>
            <a:xfrm>
              <a:off x="1544793" y="2301574"/>
              <a:ext cx="432048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619672" y="4005064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619672" y="5301208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619672" y="5661248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619672" y="3662519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24619" y="663079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3.6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제어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932040" y="3003344"/>
            <a:ext cx="2520280" cy="6702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52121" y="2983276"/>
            <a:ext cx="763895" cy="7833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Fixed point</a:t>
            </a: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79912" y="3861048"/>
            <a:ext cx="1008112" cy="7833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Floating point</a:t>
            </a: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683869" y="2204864"/>
            <a:ext cx="51923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683869" y="2564904"/>
            <a:ext cx="51923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704384" y="2928320"/>
            <a:ext cx="51923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12360" y="4005064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56176" y="4644404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63079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3.6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제어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 연습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내용 개체 틀 3"/>
          <p:cNvSpPr txBox="1">
            <a:spLocks/>
          </p:cNvSpPr>
          <p:nvPr/>
        </p:nvSpPr>
        <p:spPr bwMode="auto">
          <a:xfrm>
            <a:off x="273496" y="1285459"/>
            <a:ext cx="8496944" cy="525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>
                <a:latin typeface="+mn-ea"/>
              </a:rPr>
              <a:t>#include &lt;</a:t>
            </a:r>
            <a:r>
              <a:rPr kumimoji="0" lang="en-US" altLang="ko-KR" sz="1500" b="1" dirty="0" err="1">
                <a:latin typeface="+mn-ea"/>
              </a:rPr>
              <a:t>stdio.h</a:t>
            </a:r>
            <a:r>
              <a:rPr kumimoji="0" lang="en-US" altLang="ko-KR" sz="1500" b="1" dirty="0">
                <a:latin typeface="+mn-ea"/>
              </a:rPr>
              <a:t>&gt;  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endParaRPr kumimoji="0" lang="en-US" altLang="ko-KR" sz="1500" b="1" dirty="0">
              <a:latin typeface="+mn-ea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err="1">
                <a:latin typeface="+mn-ea"/>
              </a:rPr>
              <a:t>int</a:t>
            </a:r>
            <a:r>
              <a:rPr kumimoji="0" lang="en-US" altLang="ko-KR" sz="1500" b="1" dirty="0">
                <a:latin typeface="+mn-ea"/>
              </a:rPr>
              <a:t> main()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>
                <a:latin typeface="+mn-ea"/>
              </a:rPr>
              <a:t>{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("%c\n", 'a');			// </a:t>
            </a:r>
            <a:r>
              <a:rPr kumimoji="0" lang="ko-KR" altLang="en-US" sz="1500" b="1" dirty="0">
                <a:latin typeface="+mn-ea"/>
              </a:rPr>
              <a:t>문자 상수 </a:t>
            </a:r>
            <a:r>
              <a:rPr kumimoji="0" lang="en-US" altLang="ko-KR" sz="1500" b="1" dirty="0">
                <a:latin typeface="+mn-ea"/>
              </a:rPr>
              <a:t>'a' </a:t>
            </a:r>
            <a:r>
              <a:rPr kumimoji="0" lang="ko-KR" altLang="en-US" sz="1500" b="1" dirty="0">
                <a:latin typeface="+mn-ea"/>
              </a:rPr>
              <a:t>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("%c\n", 97);			// ASCII </a:t>
            </a:r>
            <a:r>
              <a:rPr kumimoji="0" lang="ko-KR" altLang="en-US" sz="1500" b="1" dirty="0">
                <a:latin typeface="+mn-ea"/>
              </a:rPr>
              <a:t>코드 값이 </a:t>
            </a:r>
            <a:r>
              <a:rPr kumimoji="0" lang="en-US" altLang="ko-KR" sz="1500" b="1" dirty="0">
                <a:latin typeface="+mn-ea"/>
              </a:rPr>
              <a:t>97</a:t>
            </a:r>
            <a:r>
              <a:rPr kumimoji="0" lang="ko-KR" altLang="en-US" sz="1500" b="1" dirty="0"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("%c\n", '\141');		// ASCII </a:t>
            </a:r>
            <a:r>
              <a:rPr kumimoji="0" lang="ko-KR" altLang="en-US" sz="1500" b="1" dirty="0">
                <a:latin typeface="+mn-ea"/>
              </a:rPr>
              <a:t>코드 값이 </a:t>
            </a:r>
            <a:r>
              <a:rPr kumimoji="0" lang="en-US" altLang="ko-KR" sz="1500" b="1" dirty="0">
                <a:latin typeface="+mn-ea"/>
              </a:rPr>
              <a:t>8</a:t>
            </a:r>
            <a:r>
              <a:rPr kumimoji="0" lang="ko-KR" altLang="en-US" sz="1500" b="1" dirty="0">
                <a:latin typeface="+mn-ea"/>
              </a:rPr>
              <a:t>진수로 </a:t>
            </a:r>
            <a:r>
              <a:rPr kumimoji="0" lang="en-US" altLang="ko-KR" sz="1500" b="1" dirty="0">
                <a:latin typeface="+mn-ea"/>
              </a:rPr>
              <a:t>141</a:t>
            </a:r>
            <a:r>
              <a:rPr kumimoji="0" lang="ko-KR" altLang="en-US" sz="1500" b="1" dirty="0"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("%c\n", '\x61');		// ASCII </a:t>
            </a:r>
            <a:r>
              <a:rPr kumimoji="0" lang="ko-KR" altLang="en-US" sz="1500" b="1" dirty="0">
                <a:latin typeface="+mn-ea"/>
              </a:rPr>
              <a:t>코드 값이 </a:t>
            </a:r>
            <a:r>
              <a:rPr kumimoji="0" lang="en-US" altLang="ko-KR" sz="1500" b="1" dirty="0">
                <a:latin typeface="+mn-ea"/>
              </a:rPr>
              <a:t>16</a:t>
            </a:r>
            <a:r>
              <a:rPr kumimoji="0" lang="ko-KR" altLang="en-US" sz="1500" b="1" dirty="0">
                <a:latin typeface="+mn-ea"/>
              </a:rPr>
              <a:t>진수로 </a:t>
            </a:r>
            <a:r>
              <a:rPr kumimoji="0" lang="en-US" altLang="ko-KR" sz="1500" b="1" dirty="0">
                <a:latin typeface="+mn-ea"/>
              </a:rPr>
              <a:t>61</a:t>
            </a:r>
            <a:r>
              <a:rPr kumimoji="0" lang="ko-KR" altLang="en-US" sz="1500" b="1" dirty="0"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endParaRPr kumimoji="0" lang="ko-KR" altLang="en-US" sz="1500" b="1" dirty="0">
              <a:latin typeface="+mn-ea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</a:t>
            </a:r>
            <a:r>
              <a:rPr kumimoji="0" lang="ko-KR" altLang="en-US" sz="1500" b="1" dirty="0" err="1">
                <a:latin typeface="+mn-ea"/>
              </a:rPr>
              <a:t>삐음</a:t>
            </a:r>
            <a:r>
              <a:rPr kumimoji="0" lang="ko-KR" altLang="en-US" sz="1500" b="1" dirty="0">
                <a:latin typeface="+mn-ea"/>
              </a:rPr>
              <a:t> </a:t>
            </a:r>
            <a:r>
              <a:rPr kumimoji="0" lang="en-US" altLang="ko-KR" sz="1500" b="1" dirty="0">
                <a:latin typeface="+mn-ea"/>
              </a:rPr>
              <a:t>: %c\n", '\a');			// </a:t>
            </a:r>
            <a:r>
              <a:rPr kumimoji="0" lang="ko-KR" altLang="en-US" sz="1500" b="1" dirty="0">
                <a:latin typeface="+mn-ea"/>
              </a:rPr>
              <a:t>이스케이프 문자 </a:t>
            </a:r>
            <a:r>
              <a:rPr kumimoji="0" lang="ko-KR" altLang="en-US" sz="1500" b="1" dirty="0" err="1">
                <a:latin typeface="+mn-ea"/>
              </a:rPr>
              <a:t>삐음을</a:t>
            </a:r>
            <a:r>
              <a:rPr kumimoji="0" lang="ko-KR" altLang="en-US" sz="1500" b="1" dirty="0">
                <a:latin typeface="+mn-ea"/>
              </a:rPr>
              <a:t>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</a:t>
            </a:r>
            <a:r>
              <a:rPr kumimoji="0" lang="ko-KR" altLang="en-US" sz="1500" b="1" dirty="0">
                <a:latin typeface="+mn-ea"/>
              </a:rPr>
              <a:t>단일 </a:t>
            </a:r>
            <a:r>
              <a:rPr kumimoji="0" lang="ko-KR" altLang="en-US" sz="1500" b="1" dirty="0" err="1">
                <a:latin typeface="+mn-ea"/>
              </a:rPr>
              <a:t>인용부호</a:t>
            </a:r>
            <a:r>
              <a:rPr kumimoji="0" lang="ko-KR" altLang="en-US" sz="1500" b="1" dirty="0">
                <a:latin typeface="+mn-ea"/>
              </a:rPr>
              <a:t> </a:t>
            </a:r>
            <a:r>
              <a:rPr kumimoji="0" lang="en-US" altLang="ko-KR" sz="1500" b="1" dirty="0">
                <a:latin typeface="+mn-ea"/>
              </a:rPr>
              <a:t>: %c\n", '\'');	// </a:t>
            </a:r>
            <a:r>
              <a:rPr kumimoji="0" lang="ko-KR" altLang="en-US" sz="1500" b="1" dirty="0">
                <a:latin typeface="+mn-ea"/>
              </a:rPr>
              <a:t>이스케이프 문자 </a:t>
            </a:r>
            <a:r>
              <a:rPr kumimoji="0" lang="en-US" altLang="ko-KR" sz="1500" b="1" dirty="0">
                <a:latin typeface="+mn-ea"/>
              </a:rPr>
              <a:t>'</a:t>
            </a:r>
            <a:r>
              <a:rPr kumimoji="0" lang="ko-KR" altLang="en-US" sz="1500" b="1" dirty="0">
                <a:latin typeface="+mn-ea"/>
              </a:rPr>
              <a:t>를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</a:t>
            </a:r>
            <a:r>
              <a:rPr kumimoji="0" lang="en-US" altLang="ko-KR" sz="1500" b="1" dirty="0" err="1">
                <a:latin typeface="+mn-ea"/>
              </a:rPr>
              <a:t>abcdef</a:t>
            </a:r>
            <a:r>
              <a:rPr kumimoji="0" lang="en-US" altLang="ko-KR" sz="1500" b="1" dirty="0">
                <a:latin typeface="+mn-ea"/>
              </a:rPr>
              <a:t>\b\b\b\b");				// </a:t>
            </a:r>
            <a:r>
              <a:rPr kumimoji="0" lang="ko-KR" altLang="en-US" sz="1500" b="1" dirty="0">
                <a:latin typeface="+mn-ea"/>
              </a:rPr>
              <a:t>이스케이프 문자 백스페이스를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 err="1">
                <a:latin typeface="+mn-ea"/>
              </a:rPr>
              <a:t>printf</a:t>
            </a:r>
            <a:r>
              <a:rPr kumimoji="0" lang="en-US" altLang="ko-KR" sz="1500" b="1" dirty="0">
                <a:latin typeface="+mn-ea"/>
              </a:rPr>
              <a:t>("%s\n", "</a:t>
            </a:r>
            <a:r>
              <a:rPr kumimoji="0" lang="en-US" altLang="ko-KR" sz="1500" b="1" dirty="0" err="1">
                <a:latin typeface="+mn-ea"/>
              </a:rPr>
              <a:t>ghijk</a:t>
            </a:r>
            <a:r>
              <a:rPr kumimoji="0" lang="en-US" altLang="ko-KR" sz="1500" b="1" dirty="0">
                <a:latin typeface="+mn-ea"/>
              </a:rPr>
              <a:t>");				// </a:t>
            </a:r>
            <a:r>
              <a:rPr kumimoji="0" lang="ko-KR" altLang="en-US" sz="1500" b="1" dirty="0">
                <a:latin typeface="+mn-ea"/>
              </a:rPr>
              <a:t>문자열 상수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endParaRPr kumimoji="0" lang="ko-KR" altLang="en-US" sz="1500" b="1" dirty="0">
              <a:latin typeface="+mn-ea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ko-KR" altLang="en-US" sz="1500" b="1" dirty="0">
                <a:latin typeface="+mn-ea"/>
              </a:rPr>
              <a:t>  </a:t>
            </a:r>
            <a:r>
              <a:rPr kumimoji="0" lang="en-US" altLang="ko-KR" sz="1500" b="1" dirty="0">
                <a:latin typeface="+mn-ea"/>
              </a:rPr>
              <a:t>return 0;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>
                <a:latin typeface="+mn-ea"/>
              </a:rPr>
              <a:t>}</a:t>
            </a:r>
            <a:endParaRPr kumimoji="0" lang="ko-KR" altLang="en-US" sz="15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7588" y="5805264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33616" y="1117104"/>
            <a:ext cx="192463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‘\141’ 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: 8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진수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141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‘\x61’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16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진수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61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5400000">
            <a:off x="2279420" y="2024608"/>
            <a:ext cx="1292369" cy="2160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78524"/>
            <a:ext cx="3816424" cy="19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9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3.7 </a:t>
            </a:r>
            <a:r>
              <a:rPr kumimoji="0" lang="en-US" altLang="ko-KR" sz="1600" b="1" dirty="0" err="1" smtClean="0">
                <a:latin typeface="+mn-ea"/>
                <a:ea typeface="+mn-ea"/>
                <a:cs typeface="Arial" pitchFamily="34" charset="0"/>
              </a:rPr>
              <a:t>sizeof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9856" y="1196752"/>
            <a:ext cx="7542584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#include &lt;</a:t>
            </a:r>
            <a:r>
              <a:rPr lang="en-US" altLang="ko-KR" sz="1500" b="1" dirty="0" err="1">
                <a:latin typeface="+mn-ea"/>
                <a:ea typeface="+mn-ea"/>
              </a:rPr>
              <a:t>stdio.h</a:t>
            </a:r>
            <a:r>
              <a:rPr lang="en-US" altLang="ko-KR" sz="1500" b="1" dirty="0">
                <a:latin typeface="+mn-ea"/>
                <a:ea typeface="+mn-ea"/>
              </a:rPr>
              <a:t>&gt;  </a:t>
            </a:r>
          </a:p>
          <a:p>
            <a:pPr>
              <a:lnSpc>
                <a:spcPct val="150000"/>
              </a:lnSpc>
            </a:pP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main()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latin typeface="+mn-ea"/>
              </a:rPr>
              <a:t> </a:t>
            </a:r>
            <a:r>
              <a:rPr lang="en-US" altLang="ko-KR" sz="1500" b="1" dirty="0" err="1">
                <a:latin typeface="+mn-ea"/>
              </a:rPr>
              <a:t>printf</a:t>
            </a:r>
            <a:r>
              <a:rPr lang="en-US" altLang="ko-KR" sz="1500" b="1" dirty="0">
                <a:latin typeface="+mn-ea"/>
              </a:rPr>
              <a:t>("%d %d\n", 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</a:rPr>
              <a:t>sizeof</a:t>
            </a:r>
            <a:r>
              <a:rPr lang="en-US" altLang="ko-KR" sz="1500" b="1" dirty="0">
                <a:latin typeface="+mn-ea"/>
              </a:rPr>
              <a:t> 2013, 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</a:rPr>
              <a:t>sizeof</a:t>
            </a:r>
            <a:r>
              <a:rPr lang="en-US" altLang="ko-KR" sz="1500" b="1" dirty="0">
                <a:latin typeface="+mn-ea"/>
              </a:rPr>
              <a:t> 2013L);</a:t>
            </a:r>
          </a:p>
          <a:p>
            <a:pPr>
              <a:lnSpc>
                <a:spcPct val="150000"/>
              </a:lnSpc>
            </a:pPr>
            <a:r>
              <a:rPr lang="pt-BR" altLang="ko-KR" sz="1500" b="1" dirty="0">
                <a:latin typeface="+mn-ea"/>
              </a:rPr>
              <a:t>  printf("%d %d\n", 2013, </a:t>
            </a:r>
            <a:r>
              <a:rPr lang="pt-BR" altLang="ko-KR" sz="1500" b="1" dirty="0">
                <a:solidFill>
                  <a:srgbClr val="0000FF"/>
                </a:solidFill>
                <a:latin typeface="+mn-ea"/>
              </a:rPr>
              <a:t>0x</a:t>
            </a:r>
            <a:r>
              <a:rPr lang="pt-BR" altLang="ko-KR" sz="1500" b="1" dirty="0">
                <a:latin typeface="+mn-ea"/>
              </a:rPr>
              <a:t>7DD);</a:t>
            </a:r>
          </a:p>
          <a:p>
            <a:pPr>
              <a:lnSpc>
                <a:spcPct val="150000"/>
              </a:lnSpc>
            </a:pPr>
            <a:r>
              <a:rPr lang="pt-BR" altLang="ko-KR" sz="1500" b="1" dirty="0">
                <a:latin typeface="+mn-ea"/>
              </a:rPr>
              <a:t>  printf("%d %x\n", 2013, 2013);</a:t>
            </a: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  return 0;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81743" y="6101727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27984" y="2060847"/>
            <a:ext cx="288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뒤의 값이 차지하는 공간 크기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9" name="Shape 7"/>
          <p:cNvCxnSpPr>
            <a:stCxn id="8" idx="1"/>
          </p:cNvCxnSpPr>
          <p:nvPr/>
        </p:nvCxnSpPr>
        <p:spPr bwMode="auto">
          <a:xfrm rot="10800000" flipV="1">
            <a:off x="3284704" y="2214735"/>
            <a:ext cx="1143280" cy="49418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80" y="5517232"/>
            <a:ext cx="40767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31640" y="4468695"/>
            <a:ext cx="2472333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C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에서 표현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?????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u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nsigned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: U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long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: L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unsigned long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: UL</a:t>
            </a:r>
          </a:p>
        </p:txBody>
      </p:sp>
    </p:spTree>
    <p:extLst>
      <p:ext uri="{BB962C8B-B14F-4D97-AF65-F5344CB8AC3E}">
        <p14:creationId xmlns:p14="http://schemas.microsoft.com/office/powerpoint/2010/main" val="22996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2078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3.8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프로그램 연습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삼각형의 넓이 구하기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밑변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width)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3cm,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높이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height)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5cm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인 삼각형의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넓이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area)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구하기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삼각형의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넓이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=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밑변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* 높이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/ 2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 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변수형은 어떻게 선언할까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??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207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3.8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프로그램 연습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삼각형의 넓이 구하기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(1)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1600" y="1484784"/>
            <a:ext cx="80932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#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include &lt;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stdio.h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&gt;  </a:t>
            </a:r>
          </a:p>
          <a:p>
            <a:pPr>
              <a:defRPr/>
            </a:pPr>
            <a:r>
              <a:rPr kumimoji="0" lang="en-US" altLang="ko-KR" sz="1600" b="1" dirty="0" err="1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int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main()</a:t>
            </a: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{</a:t>
            </a:r>
          </a:p>
          <a:p>
            <a:pPr>
              <a:defRPr/>
            </a:pP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double width, height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;	</a:t>
            </a:r>
            <a:r>
              <a:rPr kumimoji="0" lang="en-US" altLang="ko-KR" sz="1600" b="1" dirty="0" smtClean="0">
                <a:latin typeface="+mn-ea"/>
                <a:cs typeface="Arial" pitchFamily="34" charset="0"/>
                <a:sym typeface="Wingdings" panose="05000000000000000000" pitchFamily="2" charset="2"/>
              </a:rPr>
              <a:t>// </a:t>
            </a:r>
            <a:r>
              <a:rPr kumimoji="0" lang="ko-KR" altLang="en-US" sz="16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변수 선언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double area;</a:t>
            </a:r>
          </a:p>
          <a:p>
            <a:pPr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width = 3.0;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height = 5.0;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area = width * height / 2.0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;</a:t>
            </a:r>
          </a:p>
          <a:p>
            <a:pPr>
              <a:defRPr/>
            </a:pPr>
            <a:endParaRPr kumimoji="0" lang="en-US" altLang="ko-KR" sz="1600" b="1" dirty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printf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밑변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%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lfcm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높이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%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lfcm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인 삼각형의 넓이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= ", width, height);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printf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("%lfcm²\n", area);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return 0;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}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26985" y="5229200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18" y="5902881"/>
            <a:ext cx="6210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5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3825" y="700088"/>
            <a:ext cx="8920163" cy="3254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•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executing(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실행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링킹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과정을 마친 *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.exe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파일을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CPU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에 저장하고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CPU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의해 실행됨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•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debugging(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디버깅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프로그램이 제대로 실행되는 것을 방해하는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버그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(bug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를 찾아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제거하는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작업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• Flowchart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ⓐ </a:t>
            </a:r>
            <a:r>
              <a:rPr lang="ko-KR" altLang="en-US" sz="1600" b="1" dirty="0">
                <a:latin typeface="+mn-ea"/>
                <a:ea typeface="+mn-ea"/>
              </a:rPr>
              <a:t>단말기호</a:t>
            </a:r>
            <a:r>
              <a:rPr lang="en-US" altLang="ko-KR" sz="1600" b="1" dirty="0">
                <a:latin typeface="+mn-ea"/>
                <a:ea typeface="+mn-ea"/>
              </a:rPr>
              <a:t>(Terminal) : </a:t>
            </a:r>
            <a:r>
              <a:rPr lang="ko-KR" altLang="en-US" sz="1600" b="1" dirty="0">
                <a:latin typeface="+mn-ea"/>
                <a:ea typeface="+mn-ea"/>
              </a:rPr>
              <a:t>프로세스의 시작과 </a:t>
            </a:r>
            <a:r>
              <a:rPr lang="ko-KR" altLang="en-US" sz="1600" b="1" dirty="0" smtClean="0">
                <a:latin typeface="+mn-ea"/>
                <a:ea typeface="+mn-ea"/>
              </a:rPr>
              <a:t>끝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ⓑ 처리기호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(Process) :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모든 처리를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표시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ⓒ 판단기호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(Decision)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논리를 판단하여 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(True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또는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Yes)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과 거짓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(False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또는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No)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을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분기하여 표시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ⓓ 서브루틴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함수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정의된 보조 프로그램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1.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프로그램 개발이란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?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95" y="4149080"/>
            <a:ext cx="1184825" cy="134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56" y="4077072"/>
            <a:ext cx="121238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11313"/>
            <a:ext cx="32385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38" y="4033059"/>
            <a:ext cx="1968314" cy="25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5148064" y="5713511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  <a:sym typeface="Wingdings" panose="05000000000000000000" pitchFamily="2" charset="2"/>
              </a:rPr>
              <a:t>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Sub routine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0" name="직사각형 6"/>
          <p:cNvSpPr>
            <a:spLocks noChangeArrowheads="1"/>
          </p:cNvSpPr>
          <p:nvPr/>
        </p:nvSpPr>
        <p:spPr bwMode="auto">
          <a:xfrm>
            <a:off x="7442600" y="3429000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  <a:sym typeface="Wingdings" panose="05000000000000000000" pitchFamily="2" charset="2"/>
              </a:rPr>
              <a:t>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Decision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07504" y="4345359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Terminal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  <a:sym typeface="Wingdings" panose="05000000000000000000" pitchFamily="2" charset="2"/>
              </a:rPr>
              <a:t>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2" name="직사각형 6"/>
          <p:cNvSpPr>
            <a:spLocks noChangeArrowheads="1"/>
          </p:cNvSpPr>
          <p:nvPr/>
        </p:nvSpPr>
        <p:spPr bwMode="auto">
          <a:xfrm>
            <a:off x="1902177" y="4651647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Process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  <a:sym typeface="Wingdings" panose="05000000000000000000" pitchFamily="2" charset="2"/>
              </a:rPr>
              <a:t>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8193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3.9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열거형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Enumeration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기본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변수보다 더 복잡한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파생형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타입으로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열거형은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정수와 동일한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타입이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제한된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값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일정한 값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만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가질 수 있는 기본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타입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{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멤버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멤버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... } </a:t>
            </a:r>
            <a:r>
              <a:rPr kumimoji="0" lang="ko-KR" altLang="en-US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변수명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{ EAST, WEST, SOUTH, NORTH } mark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 err="1" smtClean="0">
                <a:latin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다음의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{ }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괄호 안에 변수가 가질 수 있는 값의 종류를 나열한 후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변수명을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적는다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대입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가능한 값이 정해져 있어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안정성이 향상된다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열거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멤버는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0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부터 시작한다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.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초기값을 줄 수 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SUN = 1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, MON, TUE, WED, THR, FRI, SAT } day;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열거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멤버의 중복은 안되지만 값의 중복은 가능하다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 MAN, WOMAN, MAN } human;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enum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MAN = 1, WOMAN = 2, GIRL = 2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 human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;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39493" y="3769295"/>
            <a:ext cx="1272467" cy="30777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b="1" dirty="0" err="1" smtClean="0">
                <a:solidFill>
                  <a:srgbClr val="FF00FF"/>
                </a:solidFill>
                <a:latin typeface="+mn-ea"/>
                <a:ea typeface="+mn-ea"/>
              </a:rPr>
              <a:t>열거형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 선언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9" name="Shape 7"/>
          <p:cNvCxnSpPr>
            <a:stCxn id="8" idx="1"/>
          </p:cNvCxnSpPr>
          <p:nvPr/>
        </p:nvCxnSpPr>
        <p:spPr bwMode="auto">
          <a:xfrm rot="10800000">
            <a:off x="1619695" y="3491148"/>
            <a:ext cx="1319799" cy="432036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cxnSp>
        <p:nvCxnSpPr>
          <p:cNvPr id="10" name="Shape 7"/>
          <p:cNvCxnSpPr/>
          <p:nvPr/>
        </p:nvCxnSpPr>
        <p:spPr bwMode="auto">
          <a:xfrm rot="10800000">
            <a:off x="3779912" y="3491149"/>
            <a:ext cx="1224136" cy="27814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16" name="직사각형 15"/>
          <p:cNvSpPr/>
          <p:nvPr/>
        </p:nvSpPr>
        <p:spPr>
          <a:xfrm>
            <a:off x="5014140" y="3603449"/>
            <a:ext cx="2222158" cy="30777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대문자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로 값을 나열한다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17" name="Shape 7"/>
          <p:cNvCxnSpPr/>
          <p:nvPr/>
        </p:nvCxnSpPr>
        <p:spPr bwMode="auto">
          <a:xfrm rot="10800000" flipV="1">
            <a:off x="5148065" y="3070473"/>
            <a:ext cx="1294015" cy="1523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18" name="직사각형 17"/>
          <p:cNvSpPr/>
          <p:nvPr/>
        </p:nvSpPr>
        <p:spPr>
          <a:xfrm>
            <a:off x="6444209" y="2915072"/>
            <a:ext cx="792088" cy="30777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b="1" smtClean="0">
                <a:solidFill>
                  <a:srgbClr val="FF00FF"/>
                </a:solidFill>
                <a:latin typeface="+mn-ea"/>
                <a:ea typeface="+mn-ea"/>
              </a:rPr>
              <a:t>변수명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79712" y="2635711"/>
            <a:ext cx="792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0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번째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375756" y="2943488"/>
            <a:ext cx="0" cy="19627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55776" y="2636912"/>
            <a:ext cx="792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번째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951820" y="2944689"/>
            <a:ext cx="0" cy="19627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131840" y="2636912"/>
            <a:ext cx="792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2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번째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527884" y="2944689"/>
            <a:ext cx="0" cy="19627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79912" y="2636912"/>
            <a:ext cx="792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3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번째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175956" y="2944689"/>
            <a:ext cx="0" cy="196279"/>
          </a:xfrm>
          <a:prstGeom prst="straightConnector1">
            <a:avLst/>
          </a:prstGeom>
          <a:ln w="12700">
            <a:solidFill>
              <a:srgbClr val="FF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3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619" y="638712"/>
            <a:ext cx="82078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3.9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열거형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cs typeface="Arial" pitchFamily="34" charset="0"/>
              </a:rPr>
              <a:t>enum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{ EAST, WEST, SOUTH, NORTH } mark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   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     mark=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SOUTH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    if(mark==EAST) …</a:t>
            </a:r>
            <a:endParaRPr kumimoji="0" lang="en-US" altLang="ko-KR" sz="1600" b="1" dirty="0">
              <a:solidFill>
                <a:srgbClr val="0000FF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상수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변수와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자료형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971600" y="1423542"/>
            <a:ext cx="0" cy="277266"/>
          </a:xfrm>
          <a:prstGeom prst="line">
            <a:avLst/>
          </a:prstGeom>
          <a:ln w="127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1692" y="2636912"/>
            <a:ext cx="8704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3.10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사용자 정의형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typedef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   	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cs typeface="Arial" pitchFamily="34" charset="0"/>
              </a:rPr>
              <a:t>typedef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cs typeface="Arial" pitchFamily="34" charset="0"/>
              </a:rPr>
              <a:t>int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cs typeface="Arial" pitchFamily="34" charset="0"/>
              </a:rPr>
              <a:t>mecha</a:t>
            </a:r>
            <a:endParaRPr kumimoji="0" lang="en-US" altLang="ko-KR" sz="1600" b="1" dirty="0" smtClean="0">
              <a:solidFill>
                <a:srgbClr val="0000FF"/>
              </a:solidFill>
              <a:latin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cs typeface="Arial" pitchFamily="34" charset="0"/>
              </a:rPr>
              <a:t>  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79712" y="3921260"/>
            <a:ext cx="1272467" cy="30777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정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의</a:t>
            </a:r>
            <a:endParaRPr lang="en-US" altLang="ko-KR" sz="1400" b="1" dirty="0" smtClean="0">
              <a:solidFill>
                <a:srgbClr val="FF00FF"/>
              </a:solidFill>
              <a:latin typeface="+mn-ea"/>
              <a:ea typeface="+mn-ea"/>
            </a:endParaRPr>
          </a:p>
        </p:txBody>
      </p:sp>
      <p:cxnSp>
        <p:nvCxnSpPr>
          <p:cNvPr id="10" name="Shape 7"/>
          <p:cNvCxnSpPr>
            <a:stCxn id="9" idx="1"/>
          </p:cNvCxnSpPr>
          <p:nvPr/>
        </p:nvCxnSpPr>
        <p:spPr bwMode="auto">
          <a:xfrm rot="10800000">
            <a:off x="1763688" y="3429001"/>
            <a:ext cx="216024" cy="646148"/>
          </a:xfrm>
          <a:prstGeom prst="curvedConnector2">
            <a:avLst/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cxnSp>
        <p:nvCxnSpPr>
          <p:cNvPr id="12" name="Shape 7"/>
          <p:cNvCxnSpPr/>
          <p:nvPr/>
        </p:nvCxnSpPr>
        <p:spPr bwMode="auto">
          <a:xfrm rot="10800000">
            <a:off x="2338788" y="3429003"/>
            <a:ext cx="2521245" cy="48779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FF"/>
            </a:solidFill>
            <a:prstDash val="sysDot"/>
            <a:round/>
            <a:headEnd type="none" w="med" len="med"/>
            <a:tailEnd type="oval" w="sm" len="sm"/>
          </a:ln>
          <a:effectLst/>
          <a:extLst/>
        </p:spPr>
      </p:cxnSp>
      <p:sp>
        <p:nvSpPr>
          <p:cNvPr id="13" name="직사각형 12"/>
          <p:cNvSpPr/>
          <p:nvPr/>
        </p:nvSpPr>
        <p:spPr>
          <a:xfrm>
            <a:off x="3588684" y="3916795"/>
            <a:ext cx="2222158" cy="30777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400" b="1" dirty="0" err="1" smtClean="0">
                <a:solidFill>
                  <a:srgbClr val="FF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를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solidFill>
                  <a:srgbClr val="FF00FF"/>
                </a:solidFill>
                <a:latin typeface="+mn-ea"/>
                <a:ea typeface="+mn-ea"/>
              </a:rPr>
              <a:t>mecha</a:t>
            </a:r>
            <a:r>
              <a:rPr lang="ko-KR" altLang="en-US" sz="1400" b="1" dirty="0" smtClean="0">
                <a:latin typeface="+mn-ea"/>
                <a:ea typeface="+mn-ea"/>
              </a:rPr>
              <a:t>로 정의</a:t>
            </a:r>
            <a:endParaRPr lang="en-US" altLang="ko-KR" sz="1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3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4.1 </a:t>
            </a:r>
            <a:r>
              <a:rPr kumimoji="0" lang="en-US" altLang="ko-KR" sz="16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표준 입출력과 형식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지정자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내용 개체 틀 3"/>
          <p:cNvSpPr txBox="1">
            <a:spLocks/>
          </p:cNvSpPr>
          <p:nvPr/>
        </p:nvSpPr>
        <p:spPr bwMode="auto">
          <a:xfrm>
            <a:off x="899592" y="2564904"/>
            <a:ext cx="778561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	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#include &lt;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stdio.h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endParaRPr kumimoji="0" lang="en-US" altLang="ko-KR" sz="500" b="1" dirty="0" smtClean="0">
              <a:solidFill>
                <a:srgbClr val="4D8000"/>
              </a:solidFill>
              <a:latin typeface="+mn-ea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3 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int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 main()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4 	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5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'a'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		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// 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문자 상수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'a' 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6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97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	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// ASCII 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코드 값이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97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7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‘\141'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// ASCII 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코드 값이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8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진수로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141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8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‘\x61'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// ASCII 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코드 값이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16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진수로 </a:t>
            </a:r>
            <a:r>
              <a:rPr kumimoji="0" lang="en-US" altLang="ko-KR" sz="1300" b="1" dirty="0" smtClean="0">
                <a:solidFill>
                  <a:srgbClr val="008000"/>
                </a:solidFill>
                <a:latin typeface="+mn-ea"/>
              </a:rPr>
              <a:t>61</a:t>
            </a:r>
            <a:r>
              <a:rPr kumimoji="0" lang="ko-KR" altLang="en-US" sz="1300" b="1" dirty="0" smtClean="0">
                <a:solidFill>
                  <a:srgbClr val="008000"/>
                </a:solidFill>
                <a:latin typeface="+mn-ea"/>
              </a:rPr>
              <a:t>인 문자 출력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9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10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ko-KR" altLang="en-US" sz="1500" b="1" dirty="0" err="1" smtClean="0">
                <a:solidFill>
                  <a:srgbClr val="000000"/>
                </a:solidFill>
                <a:latin typeface="+mn-ea"/>
              </a:rPr>
              <a:t>삐음</a:t>
            </a: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'\a'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			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11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단일 인용부호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%c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'\''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12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abcdef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\b\b\b\b"); 			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13 		</a:t>
            </a:r>
            <a:r>
              <a:rPr kumimoji="0"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("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%s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\n", 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"</a:t>
            </a:r>
            <a:r>
              <a:rPr kumimoji="0" lang="en-US" altLang="ko-KR" sz="1500" b="1" dirty="0" err="1" smtClean="0">
                <a:solidFill>
                  <a:srgbClr val="009AFF"/>
                </a:solidFill>
                <a:latin typeface="+mn-ea"/>
              </a:rPr>
              <a:t>ghijk</a:t>
            </a:r>
            <a:r>
              <a:rPr kumimoji="0" lang="en-US" altLang="ko-KR" sz="1500" b="1" dirty="0" smtClean="0">
                <a:solidFill>
                  <a:srgbClr val="009AFF"/>
                </a:solidFill>
                <a:latin typeface="+mn-ea"/>
              </a:rPr>
              <a:t>"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); 	</a:t>
            </a:r>
            <a:endParaRPr kumimoji="0" lang="ko-KR" altLang="en-US" sz="1500" b="1" dirty="0" smtClean="0">
              <a:solidFill>
                <a:srgbClr val="008000"/>
              </a:solidFill>
              <a:latin typeface="+mn-ea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14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15 		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return 0;</a:t>
            </a: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sz="1500" b="1" dirty="0" smtClean="0">
                <a:solidFill>
                  <a:srgbClr val="4D8000"/>
                </a:solidFill>
                <a:latin typeface="+mn-ea"/>
              </a:rPr>
              <a:t>16	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}</a:t>
            </a:r>
            <a:endParaRPr kumimoji="0" lang="ko-KR" altLang="en-US" sz="15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67944" y="2708920"/>
            <a:ext cx="192463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‘\141’ 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: 8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진수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141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‘\x61’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16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진수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61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5320" y="2619978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47696" y="4647746"/>
            <a:ext cx="4060808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[</a:t>
            </a:r>
            <a:r>
              <a:rPr lang="ko-KR" altLang="en-US" sz="1400" b="1" dirty="0" smtClean="0">
                <a:latin typeface="+mn-ea"/>
                <a:ea typeface="+mn-ea"/>
              </a:rPr>
              <a:t>참고</a:t>
            </a:r>
            <a:r>
              <a:rPr lang="en-US" altLang="ko-KR" sz="1400" b="1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  <a:ea typeface="+mn-ea"/>
              </a:rPr>
              <a:t>정수형으로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(4Byte)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  <a:ea typeface="+mn-ea"/>
              </a:rPr>
              <a:t>실수형으로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float</a:t>
            </a:r>
            <a:r>
              <a:rPr lang="en-US" altLang="ko-KR" sz="1400" b="1" dirty="0" smtClean="0">
                <a:latin typeface="+mn-ea"/>
                <a:ea typeface="+mn-ea"/>
              </a:rPr>
              <a:t>(4</a:t>
            </a:r>
            <a:r>
              <a:rPr lang="ko-KR" altLang="en-US" sz="1400" b="1" dirty="0">
                <a:latin typeface="+mn-ea"/>
                <a:ea typeface="+mn-ea"/>
              </a:rPr>
              <a:t>바이트</a:t>
            </a:r>
            <a:r>
              <a:rPr lang="en-US" altLang="ko-KR" sz="1400" b="1" dirty="0">
                <a:latin typeface="+mn-ea"/>
                <a:ea typeface="+mn-ea"/>
              </a:rPr>
              <a:t>),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double</a:t>
            </a:r>
            <a:r>
              <a:rPr lang="en-US" altLang="ko-KR" sz="1400" b="1" dirty="0" smtClean="0">
                <a:latin typeface="+mn-ea"/>
                <a:ea typeface="+mn-ea"/>
              </a:rPr>
              <a:t>(8</a:t>
            </a:r>
            <a:r>
              <a:rPr lang="ko-KR" altLang="en-US" sz="1400" b="1" dirty="0">
                <a:latin typeface="+mn-ea"/>
                <a:ea typeface="+mn-ea"/>
              </a:rPr>
              <a:t>바이트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%d  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ko-KR" altLang="en-US" sz="1400" b="1" dirty="0" smtClean="0">
                <a:latin typeface="+mn-ea"/>
                <a:ea typeface="+mn-ea"/>
              </a:rPr>
              <a:t>십진수 표현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%lf  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ko-KR" altLang="en-US" sz="1400" b="1" dirty="0" smtClean="0">
                <a:latin typeface="+mn-ea"/>
                <a:ea typeface="+mn-ea"/>
              </a:rPr>
              <a:t>소수점 </a:t>
            </a:r>
            <a:r>
              <a:rPr lang="en-US" altLang="ko-KR" sz="1400" b="1" dirty="0" smtClean="0">
                <a:latin typeface="+mn-ea"/>
                <a:ea typeface="+mn-ea"/>
              </a:rPr>
              <a:t>6</a:t>
            </a:r>
            <a:r>
              <a:rPr lang="ko-KR" altLang="en-US" sz="1400" b="1" dirty="0" smtClean="0">
                <a:latin typeface="+mn-ea"/>
                <a:ea typeface="+mn-ea"/>
              </a:rPr>
              <a:t>자리까지 출력</a:t>
            </a:r>
            <a:r>
              <a:rPr lang="en-US" altLang="ko-KR" sz="1400" b="1" dirty="0" smtClean="0">
                <a:latin typeface="+mn-ea"/>
                <a:ea typeface="+mn-ea"/>
              </a:rPr>
              <a:t>(double</a:t>
            </a:r>
            <a:r>
              <a:rPr lang="ko-KR" altLang="en-US" sz="1400" b="1" dirty="0" smtClean="0">
                <a:latin typeface="+mn-ea"/>
                <a:ea typeface="+mn-ea"/>
              </a:rPr>
              <a:t>형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%.2lf 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ko-KR" altLang="en-US" sz="1400" b="1" dirty="0" smtClean="0">
                <a:latin typeface="+mn-ea"/>
                <a:ea typeface="+mn-ea"/>
              </a:rPr>
              <a:t>소수점 아래 </a:t>
            </a:r>
            <a:r>
              <a:rPr lang="ko-KR" altLang="en-US" sz="1400" b="1" dirty="0" err="1" smtClean="0">
                <a:latin typeface="+mn-ea"/>
                <a:ea typeface="+mn-ea"/>
              </a:rPr>
              <a:t>몇자리까지</a:t>
            </a:r>
            <a:r>
              <a:rPr lang="ko-KR" altLang="en-US" sz="1400" b="1" dirty="0" smtClean="0">
                <a:latin typeface="+mn-ea"/>
                <a:ea typeface="+mn-ea"/>
              </a:rPr>
              <a:t> 출력할지</a:t>
            </a:r>
            <a:r>
              <a:rPr lang="en-US" altLang="ko-KR" sz="1400" b="1" dirty="0" smtClean="0">
                <a:latin typeface="+mn-ea"/>
                <a:ea typeface="+mn-ea"/>
              </a:rPr>
              <a:t>? 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2" y="1082353"/>
            <a:ext cx="5952171" cy="148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1187624" y="2492896"/>
            <a:ext cx="208823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지정자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5" t="9350" r="10875" b="-1210"/>
          <a:stretch/>
        </p:blipFill>
        <p:spPr bwMode="auto">
          <a:xfrm>
            <a:off x="1634668" y="1639441"/>
            <a:ext cx="7329820" cy="495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09596" y="1106160"/>
            <a:ext cx="815489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latin typeface="+mn-ea"/>
                <a:ea typeface="+mn-ea"/>
                <a:sym typeface="Wingdings" panose="05000000000000000000" pitchFamily="2" charset="2"/>
              </a:rPr>
              <a:t>제어문자 </a:t>
            </a:r>
            <a:r>
              <a:rPr lang="en-US" altLang="ko-KR" sz="1400" b="1" dirty="0" smtClean="0">
                <a:latin typeface="+mn-ea"/>
                <a:ea typeface="+mn-ea"/>
                <a:sym typeface="Wingdings" panose="05000000000000000000" pitchFamily="2" charset="2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  <a:sym typeface="Wingdings" panose="05000000000000000000" pitchFamily="2" charset="2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latin typeface="+mn-ea"/>
                <a:ea typeface="+mn-ea"/>
                <a:sym typeface="Wingdings" panose="05000000000000000000" pitchFamily="2" charset="2"/>
              </a:rPr>
              <a:t>문에서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출력의 위치를 조정하거나 특수한 </a:t>
            </a:r>
            <a:r>
              <a:rPr lang="ko-KR" altLang="en-US" sz="1400" b="1" dirty="0">
                <a:latin typeface="+mn-ea"/>
                <a:ea typeface="+mn-ea"/>
                <a:sym typeface="Wingdings" panose="05000000000000000000" pitchFamily="2" charset="2"/>
              </a:rPr>
              <a:t>문자를 표현하는 데 사용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84" y="1663754"/>
            <a:ext cx="2438392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＼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백슬래시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로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시작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문자</a:t>
            </a:r>
            <a:b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</a:b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폰트에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따라 ‘￦’로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표시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백슬래시로 읽음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(Keyboard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\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를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의미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와 다름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4.1 </a:t>
            </a:r>
            <a:r>
              <a:rPr kumimoji="0" lang="en-US" altLang="ko-KR" sz="16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표준 입출력과 형식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지정자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 b="6226"/>
          <a:stretch/>
        </p:blipFill>
        <p:spPr bwMode="auto">
          <a:xfrm>
            <a:off x="592715" y="2538074"/>
            <a:ext cx="8499461" cy="427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672835" y="2936221"/>
            <a:ext cx="691888" cy="3877154"/>
            <a:chOff x="1544793" y="2301574"/>
            <a:chExt cx="650943" cy="3647706"/>
          </a:xfrm>
          <a:effectLst/>
        </p:grpSpPr>
        <p:sp>
          <p:nvSpPr>
            <p:cNvPr id="8" name="타원 7"/>
            <p:cNvSpPr/>
            <p:nvPr/>
          </p:nvSpPr>
          <p:spPr>
            <a:xfrm>
              <a:off x="1544793" y="2301574"/>
              <a:ext cx="432048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619672" y="4005064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619672" y="5301208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619672" y="5661248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619672" y="3662519"/>
              <a:ext cx="576064" cy="288032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4.1 </a:t>
            </a:r>
            <a:r>
              <a:rPr kumimoji="0" lang="en-US" altLang="ko-KR" sz="16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변환명세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conversion specification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지정자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5203" y="4382772"/>
            <a:ext cx="2520280" cy="6702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77292" y="4362704"/>
            <a:ext cx="763895" cy="7833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Fixed point</a:t>
            </a: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05083" y="5240476"/>
            <a:ext cx="1008112" cy="7833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Floating point</a:t>
            </a: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t="24049"/>
          <a:stretch/>
        </p:blipFill>
        <p:spPr bwMode="auto">
          <a:xfrm>
            <a:off x="683569" y="1082353"/>
            <a:ext cx="5904656" cy="145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9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59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4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.2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표준 입력과 표준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출력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5" y="1124545"/>
            <a:ext cx="8479279" cy="12243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611560" y="2334443"/>
            <a:ext cx="8496944" cy="390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500" b="1" dirty="0" smtClean="0">
                <a:latin typeface="+mn-ea"/>
                <a:ea typeface="+mn-ea"/>
              </a:rPr>
              <a:t>출력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컴퓨터 </a:t>
            </a:r>
            <a:r>
              <a:rPr lang="ko-KR" altLang="en-US" sz="1500" b="1" dirty="0">
                <a:latin typeface="+mn-ea"/>
                <a:ea typeface="+mn-ea"/>
              </a:rPr>
              <a:t>내부의 내용을 사람이 인식할 수 있는 </a:t>
            </a:r>
            <a:r>
              <a:rPr lang="ko-KR" altLang="en-US" sz="1500" b="1" dirty="0" smtClean="0">
                <a:latin typeface="+mn-ea"/>
                <a:ea typeface="+mn-ea"/>
              </a:rPr>
              <a:t>형태로 출력 </a:t>
            </a:r>
            <a:r>
              <a:rPr lang="ko-KR" altLang="en-US" sz="1500" b="1" dirty="0">
                <a:latin typeface="+mn-ea"/>
                <a:ea typeface="+mn-ea"/>
              </a:rPr>
              <a:t/>
            </a:r>
            <a:br>
              <a:rPr lang="ko-KR" altLang="en-US" sz="1500" b="1" dirty="0">
                <a:latin typeface="+mn-ea"/>
                <a:ea typeface="+mn-ea"/>
              </a:rPr>
            </a:br>
            <a:r>
              <a:rPr lang="ko-KR" altLang="en-US" sz="1500" b="1" dirty="0" smtClean="0">
                <a:latin typeface="+mn-ea"/>
                <a:ea typeface="+mn-ea"/>
              </a:rPr>
              <a:t>         모니터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프린터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스피커 등에 표시해 주는 </a:t>
            </a:r>
            <a:r>
              <a:rPr lang="ko-KR" altLang="en-US" sz="1500" b="1" dirty="0" smtClean="0">
                <a:latin typeface="+mn-ea"/>
                <a:ea typeface="+mn-ea"/>
              </a:rPr>
              <a:t>과정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500" b="1" dirty="0" smtClean="0">
                <a:latin typeface="+mn-ea"/>
                <a:ea typeface="+mn-ea"/>
              </a:rPr>
              <a:t>입력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사용자로부터 </a:t>
            </a:r>
            <a:r>
              <a:rPr lang="ko-KR" altLang="en-US" sz="1500" b="1" dirty="0">
                <a:latin typeface="+mn-ea"/>
                <a:ea typeface="+mn-ea"/>
              </a:rPr>
              <a:t>마우스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터치스크린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조이스틱 </a:t>
            </a:r>
            <a:r>
              <a:rPr lang="ko-KR" altLang="en-US" sz="1500" b="1" dirty="0" smtClean="0">
                <a:latin typeface="+mn-ea"/>
                <a:ea typeface="+mn-ea"/>
              </a:rPr>
              <a:t>등 입력 </a:t>
            </a:r>
            <a:r>
              <a:rPr lang="ko-KR" altLang="en-US" sz="1500" b="1" dirty="0">
                <a:latin typeface="+mn-ea"/>
                <a:ea typeface="+mn-ea"/>
              </a:rPr>
              <a:t>장치를 통하여 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500" b="1" dirty="0" smtClean="0">
                <a:latin typeface="+mn-ea"/>
                <a:ea typeface="+mn-ea"/>
              </a:rPr>
              <a:t>              </a:t>
            </a:r>
            <a:r>
              <a:rPr lang="ko-KR" altLang="en-US" sz="1500" b="1" dirty="0" smtClean="0">
                <a:latin typeface="+mn-ea"/>
                <a:ea typeface="+mn-ea"/>
              </a:rPr>
              <a:t>프로그램의 </a:t>
            </a:r>
            <a:r>
              <a:rPr lang="ko-KR" altLang="en-US" sz="1500" b="1" dirty="0">
                <a:latin typeface="+mn-ea"/>
                <a:ea typeface="+mn-ea"/>
              </a:rPr>
              <a:t>변수에 자료를 전달하는 </a:t>
            </a:r>
            <a:r>
              <a:rPr lang="ko-KR" altLang="en-US" sz="1500" b="1" dirty="0" smtClean="0">
                <a:latin typeface="+mn-ea"/>
                <a:ea typeface="+mn-ea"/>
              </a:rPr>
              <a:t>과정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500" b="1" dirty="0">
                <a:latin typeface="+mn-ea"/>
                <a:ea typeface="+mn-ea"/>
              </a:rPr>
              <a:t>표준 입력과 표준 출력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ko-KR" altLang="en-US" sz="1500" b="1" dirty="0" smtClean="0">
                <a:latin typeface="+mn-ea"/>
                <a:ea typeface="+mn-ea"/>
              </a:rPr>
              <a:t>       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표준 </a:t>
            </a:r>
            <a:r>
              <a:rPr lang="ko-KR" altLang="en-US" sz="1500" b="1" dirty="0">
                <a:latin typeface="+mn-ea"/>
                <a:ea typeface="+mn-ea"/>
              </a:rPr>
              <a:t>입력 장치는 키보드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표준 출력 장치는 모니터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라이브러리 함수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500" b="1" dirty="0" smtClean="0">
                <a:latin typeface="+mn-ea"/>
                <a:ea typeface="+mn-ea"/>
              </a:rPr>
              <a:t>            : </a:t>
            </a:r>
            <a:r>
              <a:rPr lang="en-US" altLang="ko-KR" sz="1500" b="1" dirty="0" err="1" smtClean="0">
                <a:latin typeface="+mn-ea"/>
                <a:ea typeface="+mn-ea"/>
              </a:rPr>
              <a:t>scanf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ko-KR" altLang="en-US" sz="1500" b="1" dirty="0">
                <a:latin typeface="+mn-ea"/>
                <a:ea typeface="+mn-ea"/>
              </a:rPr>
              <a:t>함수 </a:t>
            </a:r>
            <a:r>
              <a:rPr lang="ko-KR" altLang="en-US" sz="1500" b="1" dirty="0" smtClean="0">
                <a:latin typeface="+mn-ea"/>
                <a:ea typeface="+mn-ea"/>
              </a:rPr>
              <a:t>등</a:t>
            </a:r>
            <a:endParaRPr lang="en-US" altLang="ko-KR" sz="1500" b="1" dirty="0" smtClean="0">
              <a:latin typeface="+mn-ea"/>
              <a:ea typeface="+mn-ea"/>
            </a:endParaRPr>
          </a:p>
        </p:txBody>
      </p:sp>
      <p:sp>
        <p:nvSpPr>
          <p:cNvPr id="3" name="오른쪽 화살표 2"/>
          <p:cNvSpPr/>
          <p:nvPr/>
        </p:nvSpPr>
        <p:spPr>
          <a:xfrm rot="10800000">
            <a:off x="3778580" y="5121188"/>
            <a:ext cx="504056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28529" y="5111897"/>
            <a:ext cx="2280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AA2B1E"/>
              </a:buClr>
              <a:tabLst>
                <a:tab pos="355600" algn="l"/>
                <a:tab pos="7239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25800" algn="l"/>
                <a:tab pos="3594100" algn="l"/>
                <a:tab pos="3949700" algn="l"/>
                <a:tab pos="4305300" algn="l"/>
                <a:tab pos="4660900" algn="l"/>
                <a:tab pos="5029200" algn="l"/>
                <a:tab pos="5384800" algn="l"/>
                <a:tab pos="5740400" algn="l"/>
                <a:tab pos="6096000" algn="l"/>
                <a:tab pos="6464300" algn="l"/>
                <a:tab pos="6819900" algn="l"/>
              </a:tabLst>
            </a:pPr>
            <a:r>
              <a:rPr kumimoji="0" lang="en-US" altLang="ko-KR" b="1" dirty="0">
                <a:solidFill>
                  <a:srgbClr val="FF0000"/>
                </a:solidFill>
                <a:latin typeface="+mn-ea"/>
              </a:rPr>
              <a:t>#include &lt;</a:t>
            </a:r>
            <a:r>
              <a:rPr kumimoji="0" lang="en-US" altLang="ko-KR" b="1" dirty="0" err="1">
                <a:solidFill>
                  <a:srgbClr val="FF0000"/>
                </a:solidFill>
                <a:latin typeface="+mn-ea"/>
              </a:rPr>
              <a:t>stdio.h</a:t>
            </a:r>
            <a:r>
              <a:rPr kumimoji="0" lang="en-US" altLang="ko-KR" b="1" dirty="0">
                <a:solidFill>
                  <a:srgbClr val="FF0000"/>
                </a:solidFill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287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표준 출력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1.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단순 특정 문자열을 출력하기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1651154"/>
            <a:ext cx="345638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("Hello!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("My name is 'C'.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("Nice to meet you. ");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2717" y="1626146"/>
            <a:ext cx="4367756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("Hello!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("My name is </a:t>
            </a:r>
            <a:r>
              <a:rPr lang="en-US" altLang="ko-KR" sz="1400" b="1" dirty="0" smtClean="0">
                <a:latin typeface="+mn-ea"/>
                <a:ea typeface="+mn-ea"/>
              </a:rPr>
              <a:t>‘</a:t>
            </a:r>
            <a:r>
              <a:rPr lang="en-US" altLang="ko-KR" sz="1400" b="1" dirty="0" err="1" smtClean="0">
                <a:latin typeface="+mn-ea"/>
                <a:ea typeface="+mn-ea"/>
              </a:rPr>
              <a:t>Yongseok</a:t>
            </a:r>
            <a:r>
              <a:rPr lang="en-US" altLang="ko-KR" sz="1400" b="1" dirty="0" smtClean="0">
                <a:latin typeface="+mn-ea"/>
                <a:ea typeface="+mn-ea"/>
              </a:rPr>
              <a:t>'. </a:t>
            </a:r>
            <a:r>
              <a:rPr lang="en-US" altLang="ko-KR" sz="1400" b="1" dirty="0">
                <a:latin typeface="+mn-ea"/>
                <a:ea typeface="+mn-ea"/>
              </a:rPr>
              <a:t>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("You said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400" b="1" dirty="0">
                <a:latin typeface="+mn-ea"/>
                <a:ea typeface="+mn-ea"/>
              </a:rPr>
              <a:t>Hello!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400" b="1" dirty="0">
                <a:latin typeface="+mn-ea"/>
                <a:ea typeface="+mn-ea"/>
              </a:rPr>
              <a:t>. \n\n");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("Yes!!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\b 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("I said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400" b="1" dirty="0">
                <a:latin typeface="+mn-ea"/>
                <a:ea typeface="+mn-ea"/>
              </a:rPr>
              <a:t>Hello!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400" b="1" dirty="0">
                <a:latin typeface="+mn-ea"/>
                <a:ea typeface="+mn-ea"/>
              </a:rPr>
              <a:t> \n\n");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39952" y="1651154"/>
            <a:ext cx="0" cy="30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2555777" y="4909796"/>
            <a:ext cx="3456384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위 </a:t>
            </a:r>
            <a:r>
              <a:rPr lang="ko-KR" altLang="en-US" sz="1600" b="1" dirty="0" err="1" smtClean="0">
                <a:latin typeface="+mn-ea"/>
                <a:ea typeface="+mn-ea"/>
              </a:rPr>
              <a:t>두개의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printf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함수 비</a:t>
            </a:r>
            <a:r>
              <a:rPr lang="ko-KR" altLang="en-US" sz="1600" b="1" dirty="0">
                <a:latin typeface="+mn-ea"/>
                <a:ea typeface="+mn-ea"/>
              </a:rPr>
              <a:t>교</a:t>
            </a:r>
            <a:r>
              <a:rPr lang="en-US" altLang="ko-KR" sz="1600" b="1" dirty="0" smtClean="0"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3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표준 출력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1.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단순 특정 문자열을 출력하기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1651154"/>
            <a:ext cx="345638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("Hello!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("My name is 'C'.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("Nice to meet you. ");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2717" y="1626146"/>
            <a:ext cx="4367756" cy="333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("Hello! ");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("My name is </a:t>
            </a:r>
            <a:r>
              <a:rPr lang="en-US" altLang="ko-KR" sz="1500" b="1" dirty="0" smtClean="0">
                <a:latin typeface="+mn-ea"/>
                <a:ea typeface="+mn-ea"/>
              </a:rPr>
              <a:t>‘</a:t>
            </a:r>
            <a:r>
              <a:rPr lang="en-US" altLang="ko-KR" sz="1500" b="1" dirty="0" err="1" smtClean="0">
                <a:latin typeface="+mn-ea"/>
                <a:ea typeface="+mn-ea"/>
              </a:rPr>
              <a:t>Yongseok</a:t>
            </a:r>
            <a:r>
              <a:rPr lang="en-US" altLang="ko-KR" sz="1500" b="1" dirty="0" smtClean="0">
                <a:latin typeface="+mn-ea"/>
                <a:ea typeface="+mn-ea"/>
              </a:rPr>
              <a:t>'. </a:t>
            </a:r>
            <a:r>
              <a:rPr lang="en-US" altLang="ko-KR" sz="1500" b="1" dirty="0">
                <a:latin typeface="+mn-ea"/>
                <a:ea typeface="+mn-ea"/>
              </a:rPr>
              <a:t>\n");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("You said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500" b="1" dirty="0">
                <a:latin typeface="+mn-ea"/>
                <a:ea typeface="+mn-ea"/>
              </a:rPr>
              <a:t>Hello!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500" b="1" dirty="0">
                <a:latin typeface="+mn-ea"/>
                <a:ea typeface="+mn-ea"/>
              </a:rPr>
              <a:t>. \n\n");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("Yes!!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\b </a:t>
            </a:r>
            <a:r>
              <a:rPr lang="en-US" altLang="ko-KR" sz="1500" b="1" dirty="0">
                <a:latin typeface="+mn-ea"/>
                <a:ea typeface="+mn-ea"/>
              </a:rPr>
              <a:t>");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("I said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500" b="1" dirty="0">
                <a:latin typeface="+mn-ea"/>
                <a:ea typeface="+mn-ea"/>
              </a:rPr>
              <a:t>Hello!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\"</a:t>
            </a:r>
            <a:r>
              <a:rPr lang="en-US" altLang="ko-KR" sz="1500" b="1" dirty="0">
                <a:latin typeface="+mn-ea"/>
                <a:ea typeface="+mn-ea"/>
              </a:rPr>
              <a:t> \n\n");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39952" y="1651154"/>
            <a:ext cx="0" cy="30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1" y="4914875"/>
            <a:ext cx="7743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01208"/>
            <a:ext cx="42005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 rot="5400000">
            <a:off x="624744" y="4437112"/>
            <a:ext cx="504056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5400000">
            <a:off x="8028384" y="4725144"/>
            <a:ext cx="504056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5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표준 출력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2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.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변환명세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conversion specification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형식 출력하기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455351" y="289134"/>
            <a:ext cx="3000699" cy="57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먼저 결과값에 대해 예상하기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4168" y="6354226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651154"/>
            <a:ext cx="82809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age = 26;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double </a:t>
            </a:r>
            <a:r>
              <a:rPr lang="en-US" altLang="ko-KR" sz="1400" b="1" dirty="0">
                <a:latin typeface="+mn-ea"/>
                <a:ea typeface="+mn-ea"/>
              </a:rPr>
              <a:t>height = 175.7;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char </a:t>
            </a:r>
            <a:r>
              <a:rPr lang="en-US" altLang="ko-KR" sz="1400" b="1" dirty="0">
                <a:latin typeface="+mn-ea"/>
                <a:ea typeface="+mn-ea"/>
              </a:rPr>
              <a:t>grade = 'A</a:t>
            </a:r>
            <a:r>
              <a:rPr lang="en-US" altLang="ko-KR" sz="1400" b="1" dirty="0" smtClean="0">
                <a:latin typeface="+mn-ea"/>
                <a:ea typeface="+mn-ea"/>
              </a:rPr>
              <a:t>';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나이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세</a:t>
            </a:r>
            <a:r>
              <a:rPr lang="en-US" altLang="ko-KR" sz="1400" b="1" dirty="0">
                <a:latin typeface="+mn-ea"/>
                <a:ea typeface="+mn-ea"/>
              </a:rPr>
              <a:t>\n", age);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키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lf</a:t>
            </a:r>
            <a:r>
              <a:rPr lang="en-US" altLang="ko-KR" sz="1400" b="1" dirty="0" err="1">
                <a:latin typeface="+mn-ea"/>
                <a:ea typeface="+mn-ea"/>
              </a:rPr>
              <a:t>cm</a:t>
            </a:r>
            <a:r>
              <a:rPr lang="ko-KR" altLang="en-US" sz="1400" b="1" dirty="0">
                <a:latin typeface="+mn-ea"/>
                <a:ea typeface="+mn-ea"/>
              </a:rPr>
              <a:t>의 표준체중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%lf</a:t>
            </a:r>
            <a:r>
              <a:rPr lang="en-US" altLang="ko-KR" sz="1400" b="1" dirty="0">
                <a:latin typeface="+mn-ea"/>
                <a:ea typeface="+mn-ea"/>
              </a:rPr>
              <a:t>\n", height, (height - 100) * 0.9);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학점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%c</a:t>
            </a:r>
            <a:r>
              <a:rPr lang="en-US" altLang="ko-KR" sz="1400" b="1" dirty="0">
                <a:latin typeface="+mn-ea"/>
                <a:ea typeface="+mn-ea"/>
              </a:rPr>
              <a:t>\n", grade);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국적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%s</a:t>
            </a:r>
            <a:r>
              <a:rPr lang="en-US" altLang="ko-KR" sz="1400" b="1" dirty="0">
                <a:latin typeface="+mn-ea"/>
                <a:ea typeface="+mn-ea"/>
              </a:rPr>
              <a:t>\n\n", "</a:t>
            </a:r>
            <a:r>
              <a:rPr lang="ko-KR" altLang="en-US" sz="1400" b="1" dirty="0">
                <a:latin typeface="+mn-ea"/>
                <a:ea typeface="+mn-ea"/>
              </a:rPr>
              <a:t>대한민국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("1</a:t>
            </a:r>
            <a:r>
              <a:rPr lang="ko-KR" altLang="en-US" sz="1400" b="1" dirty="0">
                <a:latin typeface="+mn-ea"/>
                <a:ea typeface="+mn-ea"/>
              </a:rPr>
              <a:t>억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%e</a:t>
            </a:r>
            <a:r>
              <a:rPr lang="en-US" altLang="ko-KR" sz="1400" b="1" dirty="0">
                <a:latin typeface="+mn-ea"/>
                <a:ea typeface="+mn-ea"/>
              </a:rPr>
              <a:t>\n", 1.0e8);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("10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%d </a:t>
            </a:r>
            <a:r>
              <a:rPr lang="en-US" altLang="ko-KR" sz="1400" b="1" dirty="0">
                <a:latin typeface="+mn-ea"/>
                <a:ea typeface="+mn-ea"/>
              </a:rPr>
              <a:t>= 8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%o </a:t>
            </a:r>
            <a:r>
              <a:rPr lang="en-US" altLang="ko-KR" sz="1400" b="1" dirty="0">
                <a:latin typeface="+mn-ea"/>
                <a:ea typeface="+mn-ea"/>
              </a:rPr>
              <a:t>= 16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%x</a:t>
            </a:r>
            <a:r>
              <a:rPr lang="en-US" altLang="ko-KR" sz="1400" b="1" dirty="0" smtClean="0">
                <a:latin typeface="+mn-ea"/>
                <a:ea typeface="+mn-ea"/>
              </a:rPr>
              <a:t>\n</a:t>
            </a:r>
            <a:r>
              <a:rPr lang="en-US" altLang="ko-KR" sz="1400" b="1" dirty="0">
                <a:latin typeface="+mn-ea"/>
                <a:ea typeface="+mn-ea"/>
              </a:rPr>
              <a:t>", </a:t>
            </a:r>
            <a:r>
              <a:rPr lang="en-US" altLang="ko-KR" sz="1400" b="1" dirty="0" smtClean="0">
                <a:latin typeface="+mn-ea"/>
                <a:ea typeface="+mn-ea"/>
              </a:rPr>
              <a:t>age</a:t>
            </a:r>
            <a:r>
              <a:rPr lang="en-US" altLang="ko-KR" sz="1400" b="1" dirty="0">
                <a:latin typeface="+mn-ea"/>
                <a:ea typeface="+mn-ea"/>
              </a:rPr>
              <a:t>, age, age);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735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표준 출력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2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.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변환명세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conversion specification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형식 출력하기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825" y="1430779"/>
            <a:ext cx="82809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age = 26;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double </a:t>
            </a:r>
            <a:r>
              <a:rPr lang="en-US" altLang="ko-KR" sz="1200" b="1" dirty="0">
                <a:latin typeface="+mn-ea"/>
                <a:ea typeface="+mn-ea"/>
              </a:rPr>
              <a:t>height = 175.7;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char </a:t>
            </a:r>
            <a:r>
              <a:rPr lang="en-US" altLang="ko-KR" sz="1200" b="1" dirty="0">
                <a:latin typeface="+mn-ea"/>
                <a:ea typeface="+mn-ea"/>
              </a:rPr>
              <a:t>grade = 'A</a:t>
            </a:r>
            <a:r>
              <a:rPr lang="en-US" altLang="ko-KR" sz="1200" b="1" dirty="0" smtClean="0">
                <a:latin typeface="+mn-ea"/>
                <a:ea typeface="+mn-ea"/>
              </a:rPr>
              <a:t>';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나이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세</a:t>
            </a:r>
            <a:r>
              <a:rPr lang="en-US" altLang="ko-KR" sz="1400" b="1" dirty="0">
                <a:latin typeface="+mn-ea"/>
                <a:ea typeface="+mn-ea"/>
              </a:rPr>
              <a:t>\n", age);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키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lf</a:t>
            </a:r>
            <a:r>
              <a:rPr lang="en-US" altLang="ko-KR" sz="1400" b="1" dirty="0" err="1">
                <a:latin typeface="+mn-ea"/>
                <a:ea typeface="+mn-ea"/>
              </a:rPr>
              <a:t>cm</a:t>
            </a:r>
            <a:r>
              <a:rPr lang="ko-KR" altLang="en-US" sz="1400" b="1" dirty="0">
                <a:latin typeface="+mn-ea"/>
                <a:ea typeface="+mn-ea"/>
              </a:rPr>
              <a:t>의 표준체중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%lf</a:t>
            </a:r>
            <a:r>
              <a:rPr lang="en-US" altLang="ko-KR" sz="1400" b="1" dirty="0">
                <a:latin typeface="+mn-ea"/>
                <a:ea typeface="+mn-ea"/>
              </a:rPr>
              <a:t>\n", height, (height - 100) * 0.9);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학점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%c</a:t>
            </a:r>
            <a:r>
              <a:rPr lang="en-US" altLang="ko-KR" sz="1400" b="1" dirty="0">
                <a:latin typeface="+mn-ea"/>
                <a:ea typeface="+mn-ea"/>
              </a:rPr>
              <a:t>\n", grade);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국적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%s</a:t>
            </a:r>
            <a:r>
              <a:rPr lang="en-US" altLang="ko-KR" sz="1400" b="1" dirty="0">
                <a:latin typeface="+mn-ea"/>
                <a:ea typeface="+mn-ea"/>
              </a:rPr>
              <a:t>\n\n", "</a:t>
            </a:r>
            <a:r>
              <a:rPr lang="ko-KR" altLang="en-US" sz="1400" b="1" dirty="0">
                <a:latin typeface="+mn-ea"/>
                <a:ea typeface="+mn-ea"/>
              </a:rPr>
              <a:t>대한민국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("1</a:t>
            </a:r>
            <a:r>
              <a:rPr lang="ko-KR" altLang="en-US" sz="1400" b="1" dirty="0">
                <a:latin typeface="+mn-ea"/>
                <a:ea typeface="+mn-ea"/>
              </a:rPr>
              <a:t>억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%e</a:t>
            </a:r>
            <a:r>
              <a:rPr lang="en-US" altLang="ko-KR" sz="1400" b="1" dirty="0">
                <a:latin typeface="+mn-ea"/>
                <a:ea typeface="+mn-ea"/>
              </a:rPr>
              <a:t>\n", 1.0e8);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("10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%d </a:t>
            </a:r>
            <a:r>
              <a:rPr lang="en-US" altLang="ko-KR" sz="1400" b="1" dirty="0">
                <a:latin typeface="+mn-ea"/>
                <a:ea typeface="+mn-ea"/>
              </a:rPr>
              <a:t>= 8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%o </a:t>
            </a:r>
            <a:r>
              <a:rPr lang="en-US" altLang="ko-KR" sz="1400" b="1" dirty="0">
                <a:latin typeface="+mn-ea"/>
                <a:ea typeface="+mn-ea"/>
              </a:rPr>
              <a:t>= 16</a:t>
            </a:r>
            <a:r>
              <a:rPr lang="ko-KR" altLang="en-US" sz="1400" b="1" dirty="0">
                <a:latin typeface="+mn-ea"/>
                <a:ea typeface="+mn-ea"/>
              </a:rPr>
              <a:t>진수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%X</a:t>
            </a:r>
            <a:r>
              <a:rPr lang="en-US" altLang="ko-KR" sz="1400" b="1" dirty="0" smtClean="0">
                <a:latin typeface="+mn-ea"/>
                <a:ea typeface="+mn-ea"/>
              </a:rPr>
              <a:t>\n</a:t>
            </a:r>
            <a:r>
              <a:rPr lang="en-US" altLang="ko-KR" sz="1400" b="1" dirty="0">
                <a:latin typeface="+mn-ea"/>
                <a:ea typeface="+mn-ea"/>
              </a:rPr>
              <a:t>", </a:t>
            </a:r>
            <a:r>
              <a:rPr lang="en-US" altLang="ko-KR" sz="1400" b="1" dirty="0" smtClean="0">
                <a:latin typeface="+mn-ea"/>
                <a:ea typeface="+mn-ea"/>
              </a:rPr>
              <a:t>age</a:t>
            </a:r>
            <a:r>
              <a:rPr lang="en-US" altLang="ko-KR" sz="1400" b="1" dirty="0">
                <a:latin typeface="+mn-ea"/>
                <a:ea typeface="+mn-ea"/>
              </a:rPr>
              <a:t>, age, age);</a:t>
            </a:r>
          </a:p>
          <a:p>
            <a:pPr lvl="1"/>
            <a:endParaRPr lang="ko-KR" altLang="en-US" sz="14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8" b="10040"/>
          <a:stretch/>
        </p:blipFill>
        <p:spPr bwMode="auto">
          <a:xfrm>
            <a:off x="4843464" y="5105620"/>
            <a:ext cx="4275689" cy="17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3825" y="619782"/>
            <a:ext cx="892016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• Flowchart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실습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1-9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까지의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정수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을 입력 받아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  1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단부터 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단까지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구구단을 출력하는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프로그램의 순서도를 만들기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1.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프로그램 개발이란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?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4.4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문자와 문자열 전용 출력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함수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putchar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755576" y="1124744"/>
            <a:ext cx="799306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putchar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함수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ko-KR" altLang="en-US" sz="1600" b="1" dirty="0" smtClean="0">
                <a:latin typeface="+mn-ea"/>
                <a:ea typeface="+mn-ea"/>
              </a:rPr>
              <a:t>문자 </a:t>
            </a:r>
            <a:r>
              <a:rPr lang="en-US" altLang="ko-KR" sz="1600" b="1" dirty="0">
                <a:latin typeface="+mn-ea"/>
                <a:ea typeface="+mn-ea"/>
              </a:rPr>
              <a:t>1</a:t>
            </a:r>
            <a:r>
              <a:rPr lang="ko-KR" altLang="en-US" sz="1600" b="1" dirty="0">
                <a:latin typeface="+mn-ea"/>
                <a:ea typeface="+mn-ea"/>
              </a:rPr>
              <a:t>개 </a:t>
            </a:r>
            <a:r>
              <a:rPr lang="ko-KR" altLang="en-US" sz="1600" b="1" dirty="0" smtClean="0">
                <a:latin typeface="+mn-ea"/>
                <a:ea typeface="+mn-ea"/>
              </a:rPr>
              <a:t>출력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endParaRPr lang="ko-KR" altLang="en-US" sz="16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	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putchar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문자’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);</a:t>
            </a:r>
            <a:b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	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putchar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문자형 변수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);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rgbClr val="FF00FF"/>
                </a:solidFill>
                <a:latin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</a:rPr>
              <a:t>stdio.h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</a:rPr>
              <a:t>&gt;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 err="1">
                <a:latin typeface="+mn-ea"/>
              </a:rPr>
              <a:t>int</a:t>
            </a:r>
            <a:r>
              <a:rPr lang="en-US" altLang="ko-KR" sz="1400" b="1" dirty="0">
                <a:latin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</a:rPr>
              <a:t>{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smtClean="0">
                <a:latin typeface="+mn-ea"/>
              </a:rPr>
              <a:t>	char </a:t>
            </a:r>
            <a:r>
              <a:rPr lang="en-US" altLang="ko-KR" sz="1600" b="1" dirty="0">
                <a:latin typeface="+mn-ea"/>
              </a:rPr>
              <a:t>grade = 'A';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>
                <a:latin typeface="+mn-ea"/>
              </a:rPr>
              <a:t>	</a:t>
            </a:r>
            <a:r>
              <a:rPr lang="en-US" altLang="ko-KR" sz="1600" b="1" dirty="0" err="1">
                <a:solidFill>
                  <a:srgbClr val="0000FF"/>
                </a:solidFill>
                <a:latin typeface="+mn-ea"/>
              </a:rPr>
              <a:t>putchar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(grade);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	</a:t>
            </a:r>
            <a:r>
              <a:rPr lang="en-US" altLang="ko-KR" sz="1600" b="1" dirty="0" err="1">
                <a:solidFill>
                  <a:srgbClr val="0000FF"/>
                </a:solidFill>
                <a:latin typeface="+mn-ea"/>
              </a:rPr>
              <a:t>putchar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('+');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 	</a:t>
            </a:r>
            <a:r>
              <a:rPr lang="en-US" altLang="ko-KR" sz="1600" b="1" dirty="0" err="1">
                <a:solidFill>
                  <a:srgbClr val="0000FF"/>
                </a:solidFill>
                <a:latin typeface="+mn-ea"/>
              </a:rPr>
              <a:t>putchar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('\n');</a:t>
            </a:r>
          </a:p>
          <a:p>
            <a:pPr lvl="1"/>
            <a:endParaRPr lang="ko-KR" altLang="en-US" sz="1400" b="1" dirty="0">
              <a:latin typeface="+mn-ea"/>
            </a:endParaRPr>
          </a:p>
          <a:p>
            <a:pPr lvl="1"/>
            <a:r>
              <a:rPr lang="en-US" altLang="ko-KR" sz="1400" b="1" dirty="0">
                <a:latin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</a:rPr>
              <a:t>}</a:t>
            </a:r>
            <a:endParaRPr lang="ko-KR" altLang="en-US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	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 bwMode="auto">
          <a:xfrm>
            <a:off x="3509388" y="6156558"/>
            <a:ext cx="5472608" cy="66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85652" y="5446190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4.5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puts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함수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열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출력 후 무조건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개행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(‘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＼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n’)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출력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→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즉 줄이 바뀜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형식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/>
            </a:r>
            <a:b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puts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(“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문자열”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);</a:t>
            </a:r>
            <a:b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</a:b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puts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문자열 변수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FF00FF"/>
                </a:solidFill>
                <a:latin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</a:rPr>
              <a:t>stdio.h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</a:rPr>
              <a:t>&gt;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 err="1">
                <a:latin typeface="+mn-ea"/>
              </a:rPr>
              <a:t>int</a:t>
            </a:r>
            <a:r>
              <a:rPr lang="en-US" altLang="ko-KR" sz="1400" b="1" dirty="0">
                <a:latin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</a:rPr>
              <a:t>{</a:t>
            </a:r>
          </a:p>
          <a:p>
            <a:pPr>
              <a:defRPr/>
            </a:pPr>
            <a:r>
              <a:rPr kumimoji="0" lang="en-US" altLang="ko-KR" sz="1600" b="1" dirty="0" smtClean="0">
                <a:latin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cs typeface="Arial" pitchFamily="34" charset="0"/>
              </a:rPr>
              <a:t>puts</a:t>
            </a:r>
            <a:r>
              <a:rPr kumimoji="0" lang="en-US" altLang="ko-KR" sz="1600" b="1" dirty="0">
                <a:latin typeface="+mn-ea"/>
                <a:cs typeface="Arial" pitchFamily="34" charset="0"/>
              </a:rPr>
              <a:t>("Hello!");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cs typeface="Arial" pitchFamily="34" charset="0"/>
              </a:rPr>
              <a:t>  	</a:t>
            </a:r>
            <a:r>
              <a:rPr kumimoji="0" lang="en-US" altLang="ko-KR" sz="1600" b="1" dirty="0" smtClean="0">
                <a:latin typeface="+mn-ea"/>
                <a:cs typeface="Arial" pitchFamily="34" charset="0"/>
              </a:rPr>
              <a:t>puts</a:t>
            </a:r>
            <a:r>
              <a:rPr kumimoji="0" lang="en-US" altLang="ko-KR" sz="1600" b="1" dirty="0">
                <a:latin typeface="+mn-ea"/>
                <a:cs typeface="Arial" pitchFamily="34" charset="0"/>
              </a:rPr>
              <a:t>("My name is Hong </a:t>
            </a:r>
            <a:r>
              <a:rPr kumimoji="0" lang="en-US" altLang="ko-KR" sz="1600" b="1" dirty="0" err="1">
                <a:latin typeface="+mn-ea"/>
                <a:cs typeface="Arial" pitchFamily="34" charset="0"/>
              </a:rPr>
              <a:t>GilDong</a:t>
            </a:r>
            <a:r>
              <a:rPr kumimoji="0" lang="en-US" altLang="ko-KR" sz="1600" b="1" dirty="0">
                <a:latin typeface="+mn-ea"/>
                <a:cs typeface="Arial" pitchFamily="34" charset="0"/>
              </a:rPr>
              <a:t>.");</a:t>
            </a:r>
          </a:p>
          <a:p>
            <a:pPr>
              <a:defRPr/>
            </a:pPr>
            <a:r>
              <a:rPr kumimoji="0" lang="en-US" altLang="ko-KR" sz="1600" b="1" dirty="0">
                <a:latin typeface="+mn-ea"/>
                <a:cs typeface="Arial" pitchFamily="34" charset="0"/>
              </a:rPr>
              <a:t> 	</a:t>
            </a:r>
            <a:r>
              <a:rPr kumimoji="0" lang="en-US" altLang="ko-KR" sz="1600" b="1" dirty="0" smtClean="0">
                <a:latin typeface="+mn-ea"/>
                <a:cs typeface="Arial" pitchFamily="34" charset="0"/>
              </a:rPr>
              <a:t>puts</a:t>
            </a:r>
            <a:r>
              <a:rPr kumimoji="0" lang="en-US" altLang="ko-KR" sz="1600" b="1" dirty="0">
                <a:latin typeface="+mn-ea"/>
                <a:cs typeface="Arial" pitchFamily="34" charset="0"/>
              </a:rPr>
              <a:t>("Nice to meet you.");</a:t>
            </a:r>
          </a:p>
          <a:p>
            <a:pPr lvl="1"/>
            <a:endParaRPr lang="ko-KR" altLang="en-US" sz="1400" b="1" dirty="0">
              <a:latin typeface="+mn-ea"/>
            </a:endParaRPr>
          </a:p>
          <a:p>
            <a:pPr lvl="1"/>
            <a:r>
              <a:rPr lang="en-US" altLang="ko-KR" sz="1400" b="1" dirty="0">
                <a:latin typeface="+mn-ea"/>
              </a:rPr>
              <a:t>return 0;</a:t>
            </a:r>
          </a:p>
          <a:p>
            <a:r>
              <a:rPr lang="en-US" altLang="ko-KR" sz="1400" b="1" dirty="0" smtClean="0">
                <a:latin typeface="+mn-ea"/>
              </a:rPr>
              <a:t>}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006945"/>
            <a:ext cx="4896544" cy="15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580112" y="4293096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4.6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입력 함수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smtClean="0">
                <a:latin typeface="+mn-ea"/>
                <a:ea typeface="+mn-ea"/>
              </a:rPr>
              <a:t> 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사용자가 </a:t>
            </a:r>
            <a:r>
              <a:rPr lang="ko-KR" altLang="en-US" sz="1500" b="1" dirty="0">
                <a:latin typeface="+mn-ea"/>
                <a:ea typeface="+mn-ea"/>
              </a:rPr>
              <a:t>직접 </a:t>
            </a:r>
            <a:r>
              <a:rPr lang="ko-KR" altLang="en-US" sz="1500" b="1" dirty="0" smtClean="0">
                <a:latin typeface="+mn-ea"/>
                <a:ea typeface="+mn-ea"/>
              </a:rPr>
              <a:t>입력할 수 있는 함수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smtClean="0">
                <a:latin typeface="+mn-ea"/>
                <a:ea typeface="+mn-ea"/>
              </a:rPr>
              <a:t>      : </a:t>
            </a:r>
            <a:r>
              <a:rPr lang="en-US" altLang="ko-KR" sz="1500" b="1" dirty="0" err="1" smtClean="0">
                <a:latin typeface="+mn-ea"/>
                <a:ea typeface="+mn-ea"/>
              </a:rPr>
              <a:t>scanf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+mn-ea"/>
              </a:rPr>
              <a:t>scanf_s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</a:rPr>
              <a:t>getchar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, gets </a:t>
            </a:r>
            <a:r>
              <a:rPr lang="ko-KR" altLang="en-US" sz="1500" b="1" dirty="0">
                <a:latin typeface="+mn-ea"/>
                <a:ea typeface="+mn-ea"/>
              </a:rPr>
              <a:t>등의 함수를 </a:t>
            </a:r>
            <a:r>
              <a:rPr lang="ko-KR" altLang="en-US" sz="1500" b="1" dirty="0" smtClean="0">
                <a:latin typeface="+mn-ea"/>
                <a:ea typeface="+mn-ea"/>
              </a:rPr>
              <a:t>사용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4" name="내용 개체 틀 4" descr="그림03-04.jpg"/>
          <p:cNvPicPr>
            <a:picLocks noChangeAspect="1"/>
          </p:cNvPicPr>
          <p:nvPr/>
        </p:nvPicPr>
        <p:blipFill rotWithShape="1">
          <a:blip r:embed="rId2" cstate="print"/>
          <a:srcRect t="21785" r="2013" b="10024"/>
          <a:stretch/>
        </p:blipFill>
        <p:spPr bwMode="auto">
          <a:xfrm>
            <a:off x="899592" y="1988840"/>
            <a:ext cx="7947361" cy="147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모서리가 둥근 직사각형 4"/>
          <p:cNvSpPr/>
          <p:nvPr/>
        </p:nvSpPr>
        <p:spPr>
          <a:xfrm>
            <a:off x="3348409" y="2185188"/>
            <a:ext cx="1583631" cy="26835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74" y="3787722"/>
            <a:ext cx="7159724" cy="6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43608" y="4459271"/>
            <a:ext cx="780334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age;</a:t>
            </a:r>
          </a:p>
          <a:p>
            <a:pPr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(“%d”,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&amp;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age);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15816" y="4571543"/>
            <a:ext cx="6156176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“안에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다른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문자는 사용하지 않음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(“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%d”, &amp;age);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[X]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(“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”); </a:t>
            </a:r>
            <a:r>
              <a:rPr kumimoji="0" lang="en-US" altLang="ko-KR" sz="15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(“%d”, &amp;age); 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[O]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로 닫기 전에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공백 문자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(white character)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나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＼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을 넣지 않기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 </a:t>
            </a:r>
            <a:r>
              <a:rPr kumimoji="0" lang="en-US" altLang="ko-KR" sz="1500" b="1" dirty="0" err="1">
                <a:latin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(“%d ”, &amp;age) 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    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(“%d\n”, &amp;age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[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X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]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99992" y="5034343"/>
            <a:ext cx="648072" cy="288032"/>
            <a:chOff x="1619672" y="1988840"/>
            <a:chExt cx="648072" cy="288032"/>
          </a:xfrm>
        </p:grpSpPr>
        <p:cxnSp>
          <p:nvCxnSpPr>
            <p:cNvPr id="19" name="직선 연결선 18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그룹 20"/>
          <p:cNvGrpSpPr/>
          <p:nvPr/>
        </p:nvGrpSpPr>
        <p:grpSpPr>
          <a:xfrm>
            <a:off x="4827376" y="6394917"/>
            <a:ext cx="216024" cy="288032"/>
            <a:chOff x="1619672" y="1988840"/>
            <a:chExt cx="648072" cy="288032"/>
          </a:xfrm>
        </p:grpSpPr>
        <p:cxnSp>
          <p:nvCxnSpPr>
            <p:cNvPr id="22" name="직선 연결선 21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모서리가 둥근 직사각형 23"/>
          <p:cNvSpPr/>
          <p:nvPr/>
        </p:nvSpPr>
        <p:spPr>
          <a:xfrm>
            <a:off x="891428" y="3862484"/>
            <a:ext cx="6984776" cy="50261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59832" y="3986962"/>
            <a:ext cx="238539" cy="26835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948264" y="6397656"/>
            <a:ext cx="216024" cy="288032"/>
            <a:chOff x="1619672" y="1988840"/>
            <a:chExt cx="648072" cy="288032"/>
          </a:xfrm>
        </p:grpSpPr>
        <p:cxnSp>
          <p:nvCxnSpPr>
            <p:cNvPr id="27" name="직선 연결선 26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539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4.7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입력 함수 </a:t>
            </a:r>
            <a:r>
              <a:rPr kumimoji="0" lang="en-US" altLang="ko-KR" sz="1600" b="1" dirty="0" err="1" smtClean="0"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cs typeface="Arial" pitchFamily="34" charset="0"/>
              </a:rPr>
              <a:t>scanf_s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17637" r="2439" b="32249"/>
          <a:stretch/>
        </p:blipFill>
        <p:spPr bwMode="auto">
          <a:xfrm>
            <a:off x="683567" y="1105736"/>
            <a:ext cx="8341473" cy="196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4854303" y="1772816"/>
            <a:ext cx="403817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43608" y="2087347"/>
            <a:ext cx="78488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43608" y="2420888"/>
            <a:ext cx="47525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56176" y="2780928"/>
            <a:ext cx="18722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4.8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cs typeface="Arial" pitchFamily="34" charset="0"/>
              </a:rPr>
              <a:t>scanf_s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904" y="1124744"/>
            <a:ext cx="780334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age;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char gender;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double height;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성별은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(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남자라면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여자라면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F)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c", &amp;gender);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d", &amp;age);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키는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lf", &amp;height);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("\n============\n");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성별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%c\n", gender);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\n", age);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%.1lf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cm\n", height);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6176" y="6119336"/>
            <a:ext cx="32583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디버그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디버깅하지 않고 시작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오류 발생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3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37719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476672"/>
            <a:ext cx="8207821" cy="59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4.9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cs typeface="Arial" pitchFamily="34" charset="0"/>
              </a:rPr>
              <a:t>scanf_s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96" y="1124744"/>
            <a:ext cx="780334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age;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char gender;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double height;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성별은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(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남자라면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여자라면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F)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c", &amp;gender);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d", &amp;age);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키는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lf", &amp;height);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("\n============\n");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성별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%c\n", gender);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나이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\n", age);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%.1lfcm\n", height);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13954" y="3206393"/>
            <a:ext cx="2090494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대문자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입력후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ENTER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084168" y="3621891"/>
            <a:ext cx="1152128" cy="8379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156176" y="3621891"/>
            <a:ext cx="1080120" cy="11604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236296" y="3621891"/>
            <a:ext cx="1008112" cy="6563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860032" y="762593"/>
            <a:ext cx="424847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를 </a:t>
            </a:r>
            <a:r>
              <a:rPr kumimoji="0"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로 변경하여 </a:t>
            </a:r>
            <a:r>
              <a:rPr kumimoji="0"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빌드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후 실행</a:t>
            </a:r>
            <a:endParaRPr kumimoji="0" lang="en-US" altLang="ko-KR" sz="14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여러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개의 자료를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한꺼번에 입력하기</a:t>
            </a: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t="11115"/>
          <a:stretch/>
        </p:blipFill>
        <p:spPr bwMode="auto">
          <a:xfrm>
            <a:off x="1002047" y="1190694"/>
            <a:ext cx="7614015" cy="94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982766" y="2276872"/>
            <a:ext cx="8053729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키보드 입력 방법</a:t>
            </a:r>
            <a:endParaRPr lang="en-US" altLang="ko-KR" sz="15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입력 자료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간 구분은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공백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문자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500" b="1" dirty="0" err="1">
                <a:solidFill>
                  <a:srgbClr val="FF0000"/>
                </a:solidFill>
                <a:latin typeface="+mn-ea"/>
                <a:ea typeface="+mn-ea"/>
              </a:rPr>
              <a:t>스페이스바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 err="1">
                <a:solidFill>
                  <a:srgbClr val="0000FF"/>
                </a:solidFill>
                <a:latin typeface="+mn-ea"/>
                <a:ea typeface="+mn-ea"/>
              </a:rPr>
              <a:t>탭키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 err="1">
                <a:solidFill>
                  <a:srgbClr val="0000FF"/>
                </a:solidFill>
                <a:latin typeface="+mn-ea"/>
                <a:ea typeface="+mn-ea"/>
              </a:rPr>
              <a:t>엔터키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 입력 문자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를 사용</a:t>
            </a:r>
            <a:endParaRPr lang="en-US" altLang="ko-KR" sz="15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입력의 끝은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[Enter]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키 사용</a:t>
            </a:r>
            <a:endParaRPr lang="en-US" altLang="ko-KR" sz="15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예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)    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입력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방법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1: 10 20 ↲</a:t>
            </a:r>
          </a:p>
          <a:p>
            <a:pPr lvl="3">
              <a:lnSpc>
                <a:spcPct val="150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입력 방법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2: 10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[Tab]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20 ↲</a:t>
            </a:r>
          </a:p>
          <a:p>
            <a:pPr lvl="3">
              <a:lnSpc>
                <a:spcPct val="150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입력 방법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3: 10 ↲</a:t>
            </a:r>
          </a:p>
          <a:p>
            <a:pPr lvl="3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                 20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↲</a:t>
            </a:r>
            <a:endParaRPr lang="en-US" altLang="ko-KR" sz="15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“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%d %d”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도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가능</a:t>
            </a:r>
            <a:endParaRPr lang="en-US" altLang="ko-KR" sz="15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500" b="1" dirty="0" smtClean="0">
                <a:latin typeface="+mn-ea"/>
                <a:ea typeface="+mn-ea"/>
              </a:rPr>
              <a:t>“</a:t>
            </a:r>
            <a:r>
              <a:rPr lang="en-US" altLang="ko-KR" sz="1500" b="1" dirty="0">
                <a:latin typeface="+mn-ea"/>
                <a:ea typeface="+mn-ea"/>
              </a:rPr>
              <a:t>%</a:t>
            </a:r>
            <a:r>
              <a:rPr lang="en-US" altLang="ko-KR" sz="1500" b="1" dirty="0" err="1" smtClean="0">
                <a:latin typeface="+mn-ea"/>
                <a:ea typeface="+mn-ea"/>
              </a:rPr>
              <a:t>d%d</a:t>
            </a:r>
            <a:r>
              <a:rPr lang="en-US" altLang="ko-KR" sz="1500" b="1" dirty="0" smtClean="0">
                <a:latin typeface="+mn-ea"/>
                <a:ea typeface="+mn-ea"/>
              </a:rPr>
              <a:t>\n</a:t>
            </a:r>
            <a:r>
              <a:rPr lang="en-US" altLang="ko-KR" sz="1500" b="1" dirty="0">
                <a:latin typeface="+mn-ea"/>
                <a:ea typeface="+mn-ea"/>
              </a:rPr>
              <a:t>”, “%</a:t>
            </a:r>
            <a:r>
              <a:rPr lang="en-US" altLang="ko-KR" sz="1500" b="1" dirty="0" err="1">
                <a:latin typeface="+mn-ea"/>
                <a:ea typeface="+mn-ea"/>
              </a:rPr>
              <a:t>d%d</a:t>
            </a:r>
            <a:r>
              <a:rPr lang="en-US" altLang="ko-KR" sz="1500" b="1" dirty="0">
                <a:latin typeface="+mn-ea"/>
                <a:ea typeface="+mn-ea"/>
              </a:rPr>
              <a:t> ” </a:t>
            </a:r>
            <a:r>
              <a:rPr lang="ko-KR" altLang="en-US" sz="1500" b="1" dirty="0">
                <a:solidFill>
                  <a:schemeClr val="accent2"/>
                </a:solidFill>
                <a:latin typeface="+mn-ea"/>
                <a:ea typeface="+mn-ea"/>
              </a:rPr>
              <a:t>처럼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“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로 닫기 전에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이나 빈칸을 넣지 않아야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함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“%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d</a:t>
            </a:r>
            <a:r>
              <a:rPr lang="en-US" altLang="ko-KR" sz="1900" b="1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 %d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” →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rPr>
              <a:t>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입력 시 반드시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‘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’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를 눌러야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함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            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입력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방법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10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20↲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27228" y="5124536"/>
            <a:ext cx="216024" cy="288032"/>
            <a:chOff x="1619672" y="1988840"/>
            <a:chExt cx="648072" cy="288032"/>
          </a:xfrm>
        </p:grpSpPr>
        <p:cxnSp>
          <p:nvCxnSpPr>
            <p:cNvPr id="8" name="직선 연결선 7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그룹 9"/>
          <p:cNvGrpSpPr/>
          <p:nvPr/>
        </p:nvGrpSpPr>
        <p:grpSpPr>
          <a:xfrm>
            <a:off x="3115512" y="5196544"/>
            <a:ext cx="108012" cy="144016"/>
            <a:chOff x="1619672" y="1988840"/>
            <a:chExt cx="648072" cy="288032"/>
          </a:xfrm>
        </p:grpSpPr>
        <p:cxnSp>
          <p:nvCxnSpPr>
            <p:cNvPr id="13" name="직선 연결선 12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직사각형 15"/>
          <p:cNvSpPr/>
          <p:nvPr/>
        </p:nvSpPr>
        <p:spPr>
          <a:xfrm>
            <a:off x="5390096" y="2132856"/>
            <a:ext cx="222256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반드시 개수가 같아야 함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3818858" y="2132856"/>
            <a:ext cx="1617238" cy="2880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722664" y="1629118"/>
            <a:ext cx="888792" cy="471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71800" y="1628800"/>
            <a:ext cx="2094114" cy="471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2483768" y="2132857"/>
            <a:ext cx="2952328" cy="2880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3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여러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개의 자료를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한꺼번에 입력하기</a:t>
            </a: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4633" y="1184558"/>
            <a:ext cx="778757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              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unsigned 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n1, n2, n3, n4;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곱셉을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하고 싶은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두개의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정수는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d%d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", &amp;n1,&amp;n2);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		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("\n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덧샘을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하고 싶은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두개의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정수는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?"); 	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d%d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", &amp;n3,&amp;n4);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64633" y="4870997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20" y="5363581"/>
            <a:ext cx="3943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452320" y="4221088"/>
            <a:ext cx="1166964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Space key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995728" y="4599757"/>
            <a:ext cx="0" cy="8877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884368" y="4599757"/>
            <a:ext cx="0" cy="1207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44408" y="4813702"/>
            <a:ext cx="815600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enter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8316416" y="5157192"/>
            <a:ext cx="0" cy="3303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388424" y="5157192"/>
            <a:ext cx="0" cy="7200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4.10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문자 전용 입력 함수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250000"/>
              </a:lnSpc>
              <a:defRPr/>
            </a:pP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함수 </a:t>
            </a:r>
            <a:r>
              <a:rPr kumimoji="0" lang="ko-KR" altLang="en-US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실행시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키보드에서 누른 문자가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의 결과 값이 됨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이 결과 값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이 변수에 대입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저장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됨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132" t="2849" r="76164" b="89766"/>
          <a:stretch/>
        </p:blipFill>
        <p:spPr bwMode="auto">
          <a:xfrm>
            <a:off x="1082049" y="1260177"/>
            <a:ext cx="1890357" cy="4495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864633" y="2564904"/>
            <a:ext cx="6227647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unsigned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char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grade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("C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언어의 학점은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grade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("C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언어의 학점은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%c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grade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27584" y="6014898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014898"/>
            <a:ext cx="3895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588224" y="5435590"/>
            <a:ext cx="194421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개만 해당함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684748" y="5773475"/>
            <a:ext cx="0" cy="226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8193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4.11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문자열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전용 입력 함수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en-US" altLang="ko-KR" sz="1600" b="1" dirty="0" err="1" smtClean="0">
                <a:latin typeface="+mn-ea"/>
                <a:cs typeface="Arial" pitchFamily="34" charset="0"/>
              </a:rPr>
              <a:t>getchar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은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공백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탭 등이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포함된 즉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문자열을 한꺼번에 입력 받을 수 없음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Hong 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</a:rPr>
              <a:t>GilDong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”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을 입력하면 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Hong”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만 입력 됨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/>
            </a:r>
            <a:b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행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단위 입력 함수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gets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또는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를 사용</a:t>
            </a: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408526"/>
            <a:ext cx="6227647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char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address[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30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]; </a:t>
            </a:r>
          </a:p>
          <a:p>
            <a:pPr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주소는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(address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); 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입력한 주소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%s", address); </a:t>
            </a:r>
          </a:p>
          <a:p>
            <a:pPr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9552" y="6235460"/>
            <a:ext cx="153982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최대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29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개까지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28023" y="2700801"/>
            <a:ext cx="4828153" cy="668663"/>
            <a:chOff x="1110342" y="2841170"/>
            <a:chExt cx="4506688" cy="55517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1" t="42729" r="39943" b="9085"/>
            <a:stretch/>
          </p:blipFill>
          <p:spPr bwMode="auto">
            <a:xfrm>
              <a:off x="1110342" y="2841170"/>
              <a:ext cx="4506687" cy="555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19" t="65761" r="8529" b="14397"/>
            <a:stretch/>
          </p:blipFill>
          <p:spPr bwMode="auto">
            <a:xfrm>
              <a:off x="3363686" y="2841170"/>
              <a:ext cx="2253344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6166984"/>
            <a:ext cx="7153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1115616" y="2230573"/>
            <a:ext cx="360040" cy="33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"/>
          <a:stretch/>
        </p:blipFill>
        <p:spPr bwMode="auto">
          <a:xfrm>
            <a:off x="726944" y="188640"/>
            <a:ext cx="8414216" cy="664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44624"/>
            <a:ext cx="3168352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1-9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까지의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정수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을 입력 받아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단부터 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단까지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구구단을 출력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-27384"/>
            <a:ext cx="3168352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단부터 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단까지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구구단을 출력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20782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Library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#include &lt;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</a:rPr>
              <a:t>stdio.h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&gt;  </a:t>
            </a:r>
            <a:r>
              <a:rPr lang="ko-KR" altLang="en-US" sz="1500" b="1" dirty="0" smtClean="0">
                <a:latin typeface="+mn-ea"/>
                <a:ea typeface="+mn-ea"/>
              </a:rPr>
              <a:t>를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latin typeface="+mn-ea"/>
                <a:ea typeface="+mn-ea"/>
              </a:rPr>
              <a:t>선언해야 아래의 다양한 함수를 사용</a:t>
            </a:r>
            <a:endParaRPr lang="en-US" altLang="ko-KR" sz="1500" b="1" dirty="0">
              <a:latin typeface="+mn-ea"/>
              <a:ea typeface="+mn-ea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4.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표준 입출력과 형식 지정자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79960" y="1632282"/>
            <a:ext cx="3168352" cy="297773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include &lt;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stdio.h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&gt;  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p</a:t>
            </a: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</a:rPr>
              <a:t>utchar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p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uts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</a:rPr>
              <a:t>getchar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</a:rPr>
              <a:t>gets_s</a:t>
            </a:r>
            <a:endParaRPr lang="ko-KR" altLang="en-US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latin typeface="+mn-ea"/>
              <a:ea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22364" y="4692055"/>
            <a:ext cx="5626100" cy="46513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latin typeface="+mn-ea"/>
                <a:ea typeface="+mn-ea"/>
              </a:rPr>
              <a:t>msdn.microsoft.com/en-us/library/d9x1s805.aspx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32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연산자의 종류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 개수에 따라 </a:t>
            </a:r>
            <a:r>
              <a:rPr kumimoji="0" lang="ko-KR" altLang="en-US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단항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이항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삼항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연산자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로 분류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475656" y="1556792"/>
          <a:ext cx="3960440" cy="504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연산자 분류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예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산술 연산자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+ - * / %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부호 연산자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+ -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대입 연산자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복합 대입 연산자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증감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++ --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포인터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* &amp; 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구조체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. -&gt;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관계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== != &lt;= &lt; &gt;= &gt;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 dirty="0">
                          <a:effectLst/>
                          <a:latin typeface="+mn-ea"/>
                          <a:ea typeface="+mn-ea"/>
                        </a:rPr>
                        <a:t>논리 연산자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|| &amp;&amp; !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비트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| &amp; ~ &gt;&gt; &lt;&lt;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삼항 조건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? :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쉼표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sizeof </a:t>
                      </a: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sizeof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캐스트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(type)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괄호 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>
                          <a:effectLst/>
                          <a:latin typeface="+mn-ea"/>
                          <a:ea typeface="+mn-ea"/>
                        </a:rPr>
                        <a:t>C++ </a:t>
                      </a:r>
                      <a:r>
                        <a:rPr lang="ko-KR" sz="1400" b="1" spc="-20">
                          <a:effectLst/>
                          <a:latin typeface="+mn-ea"/>
                          <a:ea typeface="+mn-ea"/>
                        </a:rPr>
                        <a:t>연산자</a:t>
                      </a:r>
                      <a:endParaRPr lang="ko-KR" sz="1400" b="1" spc="-2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latinLnBrk="1" hangingPunct="0">
                        <a:lnSpc>
                          <a:spcPts val="12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spc="-20" dirty="0">
                          <a:effectLst/>
                          <a:latin typeface="+mn-ea"/>
                          <a:ea typeface="+mn-ea"/>
                        </a:rPr>
                        <a:t>new delete :: .* -&gt;*</a:t>
                      </a:r>
                      <a:endParaRPr lang="ko-KR" sz="1400" b="1" spc="-2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왼쪽 중괄호 1"/>
          <p:cNvSpPr/>
          <p:nvPr/>
        </p:nvSpPr>
        <p:spPr>
          <a:xfrm>
            <a:off x="899592" y="1916832"/>
            <a:ext cx="576064" cy="44644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5.2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나머지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연산자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 개수에 따라 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</a:rPr>
              <a:t>단항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이항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</a:rPr>
              <a:t>삼항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연산자로 분류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60390" r="12513" b="1967"/>
          <a:stretch/>
        </p:blipFill>
        <p:spPr bwMode="auto">
          <a:xfrm>
            <a:off x="467544" y="1540014"/>
            <a:ext cx="5867607" cy="135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2617" y="3052182"/>
            <a:ext cx="5129503" cy="3323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value = 386;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 h = value / 100;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 d = value / 10 % 10;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solidFill>
                  <a:srgbClr val="0000FF"/>
                </a:solidFill>
                <a:latin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n = value % 10;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("%d</a:t>
            </a:r>
            <a:r>
              <a:rPr kumimoji="0" lang="ko-KR" altLang="en-US" sz="1500" b="1" dirty="0">
                <a:latin typeface="+mn-ea"/>
                <a:cs typeface="Arial" pitchFamily="34" charset="0"/>
              </a:rPr>
              <a:t>백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%d</a:t>
            </a:r>
            <a:r>
              <a:rPr kumimoji="0" lang="ko-KR" altLang="en-US" sz="1500" b="1" dirty="0">
                <a:latin typeface="+mn-ea"/>
                <a:cs typeface="Arial" pitchFamily="34" charset="0"/>
              </a:rPr>
              <a:t>십</a:t>
            </a:r>
            <a:r>
              <a:rPr kumimoji="0" lang="en-US" altLang="ko-KR" sz="1500" b="1" dirty="0">
                <a:latin typeface="+mn-ea"/>
                <a:cs typeface="Arial" pitchFamily="34" charset="0"/>
              </a:rPr>
              <a:t>%d\n", h, d, n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);</a:t>
            </a:r>
          </a:p>
          <a:p>
            <a:pPr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39752" y="6440037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84" y="6403188"/>
            <a:ext cx="3600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3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5.3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복합 대입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(compound assignment operator)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: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6702" r="90951" b="43180"/>
          <a:stretch/>
        </p:blipFill>
        <p:spPr bwMode="auto">
          <a:xfrm>
            <a:off x="447097" y="1268760"/>
            <a:ext cx="966277" cy="221333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44862" t="16702" r="40555" b="43180"/>
          <a:stretch/>
        </p:blipFill>
        <p:spPr bwMode="auto">
          <a:xfrm>
            <a:off x="1527217" y="1268760"/>
            <a:ext cx="1557317" cy="221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4013925" y="1039088"/>
            <a:ext cx="5130076" cy="58631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x, y;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x = y = 5;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= %d, y = %d\n", x,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+= y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의 결과는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%d\n\n", x +=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= %d, y = %d\n", x,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-= y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의 결과는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%d\n\n", x -=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= %d, y = %d\n", x,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*= y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의 결과는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%d\n\n", x *=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= %d, y = %d\n", x,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/= y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의 결과는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%d\n\n", x /=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= %d, y = %d\n", x,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("x %%= y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의 결과는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%d\n", x %= y);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7819" y="3482093"/>
            <a:ext cx="32583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빌드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솔루션빌드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0"/>
          <a:stretch/>
        </p:blipFill>
        <p:spPr bwMode="auto">
          <a:xfrm>
            <a:off x="467544" y="4293096"/>
            <a:ext cx="2513830" cy="244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3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5.4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관계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(relational operator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좌우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크기를 비교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결과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/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거짓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6"/>
          <a:stretch/>
        </p:blipFill>
        <p:spPr bwMode="auto">
          <a:xfrm>
            <a:off x="941219" y="1569680"/>
            <a:ext cx="7743047" cy="275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961239" y="3481746"/>
            <a:ext cx="3690579" cy="1240572"/>
            <a:chOff x="1103425" y="2302606"/>
            <a:chExt cx="3690579" cy="1240572"/>
          </a:xfrm>
        </p:grpSpPr>
        <p:cxnSp>
          <p:nvCxnSpPr>
            <p:cNvPr id="10" name="구부러진 연결선 9"/>
            <p:cNvCxnSpPr>
              <a:stCxn id="12" idx="1"/>
              <a:endCxn id="11" idx="6"/>
            </p:cNvCxnSpPr>
            <p:nvPr/>
          </p:nvCxnSpPr>
          <p:spPr bwMode="auto">
            <a:xfrm rot="10800000">
              <a:off x="1895514" y="2482627"/>
              <a:ext cx="882267" cy="92205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1103425" y="2302606"/>
              <a:ext cx="792088" cy="360040"/>
            </a:xfrm>
            <a:prstGeom prst="ellipse">
              <a:avLst/>
            </a:prstGeom>
            <a:noFill/>
            <a:ln w="9525" algn="ctr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>
              <a:no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77780" y="3266179"/>
              <a:ext cx="201622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rPr>
                <a:t>㈜ 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rPr>
                <a:t>x = y 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rPr>
                <a:t>는 </a:t>
              </a:r>
              <a:r>
                <a:rPr lang="ko-KR" altLang="en-US" dirty="0" err="1" smtClean="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rPr>
                <a:t>대입문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rPr>
                <a:t> </a:t>
              </a: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8" r="43949" b="91723"/>
          <a:stretch/>
        </p:blipFill>
        <p:spPr bwMode="auto">
          <a:xfrm>
            <a:off x="5011858" y="1332627"/>
            <a:ext cx="3771901" cy="25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833872" y="3467395"/>
            <a:ext cx="1217848" cy="753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5.5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논리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(logical operator)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논리 값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참과 거짓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대한 연산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결과는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참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/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거짓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조건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표현에 주로 사용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예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if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((year % 4) == 0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&amp;&amp;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(year % 100 != 0))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    if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((average &lt; 60)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||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(absence &gt; 12))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17788" r="4845"/>
          <a:stretch/>
        </p:blipFill>
        <p:spPr bwMode="auto">
          <a:xfrm>
            <a:off x="611560" y="2564904"/>
            <a:ext cx="8311092" cy="186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모서리가 둥근 직사각형 16"/>
          <p:cNvSpPr/>
          <p:nvPr/>
        </p:nvSpPr>
        <p:spPr>
          <a:xfrm>
            <a:off x="4211960" y="2533717"/>
            <a:ext cx="4710692" cy="376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84659" y="4804410"/>
            <a:ext cx="82078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예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‘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x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가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5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보다 크고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10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보다 작으면 참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이고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아니면 거짓’을 표현하면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3" y="5351807"/>
            <a:ext cx="1584176" cy="474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5 &lt; x &lt;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7904" y="5351807"/>
            <a:ext cx="2664296" cy="4748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(5 &lt; x) &amp;&amp; (x &lt; 10)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123727" y="5927871"/>
            <a:ext cx="216024" cy="288032"/>
            <a:chOff x="1619672" y="1988840"/>
            <a:chExt cx="648072" cy="288032"/>
          </a:xfrm>
        </p:grpSpPr>
        <p:cxnSp>
          <p:nvCxnSpPr>
            <p:cNvPr id="25" name="직선 연결선 24"/>
            <p:cNvCxnSpPr/>
            <p:nvPr/>
          </p:nvCxnSpPr>
          <p:spPr bwMode="auto">
            <a:xfrm flipH="1"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619672" y="1988840"/>
              <a:ext cx="64807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206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5.6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조건 연산자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(conditional operator)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유일한 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삼항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연산자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74092" y="5589240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3" y="1556792"/>
            <a:ext cx="69686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661508" y="2607364"/>
            <a:ext cx="6222860" cy="14845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724128" y="2996952"/>
            <a:ext cx="1179138" cy="0"/>
          </a:xfrm>
          <a:prstGeom prst="line">
            <a:avLst/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5.6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조건 연산자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(conditional operator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104" y="6179067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6624736" cy="39010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x;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정수 입력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&gt;&gt;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d", &amp;x);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(x % 2 == 0)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?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는 짝수입니다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x)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	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는 홀수입니다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x);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41599" r="1857" b="4230"/>
          <a:stretch/>
        </p:blipFill>
        <p:spPr bwMode="auto">
          <a:xfrm>
            <a:off x="4139952" y="2004914"/>
            <a:ext cx="4897736" cy="11307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9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5.6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조건 연산자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(conditional operator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6624736" cy="39010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x;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정수 입력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&gt;&gt;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d", &amp;x);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(x % 2 == 0)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?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는 짝수입니다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x)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	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("%d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는 홀수입니다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x);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65104"/>
            <a:ext cx="19240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191" y="5547320"/>
            <a:ext cx="3648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236296" y="486916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8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5.7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6624736" cy="20544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문제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수를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 받아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몫과 나머지 출력하기</a:t>
            </a:r>
          </a:p>
          <a:p>
            <a:pPr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해결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과정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(1)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n1, n2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입력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(2)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중 큰 수는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max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작은 수는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min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저장하기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(3)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큰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max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를 작은 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min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으로 나눈 몫과 나머지 출력하기</a:t>
            </a:r>
          </a:p>
        </p:txBody>
      </p:sp>
    </p:spTree>
    <p:extLst>
      <p:ext uri="{BB962C8B-B14F-4D97-AF65-F5344CB8AC3E}">
        <p14:creationId xmlns:p14="http://schemas.microsoft.com/office/powerpoint/2010/main" val="17070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56366"/>
            <a:ext cx="5058481" cy="4401164"/>
          </a:xfrm>
          <a:prstGeom prst="rect">
            <a:avLst/>
          </a:prstGeom>
        </p:spPr>
      </p:pic>
      <p:sp>
        <p:nvSpPr>
          <p:cNvPr id="18436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2. Visual studio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실행하기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Visual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Studio Community 2022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74112"/>
            <a:ext cx="86803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2.1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cs typeface="Times New Roman" pitchFamily="18" charset="0"/>
              </a:rPr>
              <a:t>Studio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실행화면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20608" y="3662470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Microsoft Visual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실행 화면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3512033" y="3786250"/>
            <a:ext cx="449130" cy="50405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73758" y="264613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Microsoft ID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로그인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없다면 추후에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(1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달 정도 사용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58" y="4380450"/>
            <a:ext cx="3847235" cy="2354160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>
            <a:off x="776593" y="5678316"/>
            <a:ext cx="449130" cy="50405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4719303" y="5643486"/>
            <a:ext cx="449130" cy="50405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26" y="4267031"/>
            <a:ext cx="5089250" cy="248525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876256" y="6093296"/>
            <a:ext cx="212872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5.7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6624736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문제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수를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 받아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몫과 나머지 출력하기</a:t>
            </a:r>
          </a:p>
          <a:p>
            <a:pPr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해결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과정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 (1)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n1, n2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 (2)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두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중 큰 수는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max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작은 수는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min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저장하기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(3)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큰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max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를 작은 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min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으로 나눈 몫과 나머지 출력하기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28191" y="2636912"/>
            <a:ext cx="3312368" cy="7848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("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두 정수 입력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: ");</a:t>
            </a:r>
          </a:p>
          <a:p>
            <a:pPr>
              <a:lnSpc>
                <a:spcPct val="150000"/>
              </a:lnSpc>
            </a:pPr>
            <a:r>
              <a:rPr lang="pt-BR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scanf_s("%</a:t>
            </a:r>
            <a:r>
              <a:rPr lang="pt-BR" altLang="ko-KR" sz="1500" b="1" dirty="0">
                <a:solidFill>
                  <a:srgbClr val="000000"/>
                </a:solidFill>
                <a:latin typeface="+mn-ea"/>
                <a:ea typeface="+mn-ea"/>
              </a:rPr>
              <a:t>d %d", &amp;n1, &amp;n2</a:t>
            </a:r>
            <a:r>
              <a:rPr lang="pt-BR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);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28191" y="4068908"/>
            <a:ext cx="5544616" cy="3231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(n1 </a:t>
            </a:r>
            <a:r>
              <a:rPr lang="pt-BR" altLang="ko-KR" sz="1500" b="1" dirty="0">
                <a:solidFill>
                  <a:srgbClr val="0000FF"/>
                </a:solidFill>
                <a:latin typeface="+mn-ea"/>
                <a:ea typeface="+mn-ea"/>
              </a:rPr>
              <a:t>&gt; n2) </a:t>
            </a:r>
            <a:r>
              <a:rPr lang="pt-BR" altLang="ko-KR" sz="1500" b="1" dirty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pt-BR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(max = n1, min = n2) </a:t>
            </a:r>
            <a:r>
              <a:rPr lang="pt-BR" altLang="ko-KR" sz="1500" b="1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pt-BR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(max = n2, min = n1</a:t>
            </a:r>
            <a:r>
              <a:rPr lang="pt-BR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);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1437" y="5020434"/>
            <a:ext cx="5541370" cy="7848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("\n&gt;&gt;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큰 수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작은 수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= %d\n", max / min);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("&gt;&gt;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큰 수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%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작은 수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= %d\n", max % min);</a:t>
            </a:r>
            <a:endParaRPr lang="ko-KR" altLang="en-US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61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85133"/>
            <a:ext cx="6624736" cy="4131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n1, n2, max, min;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두 정수 입력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");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("%d %d", &amp;n1, &amp;n2);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(n1 &gt; n2)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?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(max = n1, min = n2)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: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(max = n2, min = n1);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("\n&gt;&gt;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큰 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/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작은 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= %d\n", max / min);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("&gt;&gt;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큰 수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%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작은 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= %d\n", max % min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5.7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프로그래밍 실습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9596" y="5498648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45224"/>
            <a:ext cx="39433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444208" y="5013176"/>
            <a:ext cx="1944216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space keyboard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입력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40732" y="5351061"/>
            <a:ext cx="0" cy="226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357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5.8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증감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(increment/decrement operator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변수에만 사용하며 변수의 값을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증가 또는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감소시킴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변수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++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값을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증가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+1 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→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+= 1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변수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--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값을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감소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– 1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→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변수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-= 1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8" t="17928" r="62253" b="3516"/>
          <a:stretch/>
        </p:blipFill>
        <p:spPr bwMode="auto">
          <a:xfrm>
            <a:off x="4620013" y="1556791"/>
            <a:ext cx="3622641" cy="191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5290" r="72244"/>
          <a:stretch/>
        </p:blipFill>
        <p:spPr bwMode="auto">
          <a:xfrm>
            <a:off x="4188278" y="3645024"/>
            <a:ext cx="2039905" cy="297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구부러진 연결선 11"/>
          <p:cNvCxnSpPr>
            <a:stCxn id="18" idx="1"/>
            <a:endCxn id="15" idx="6"/>
          </p:cNvCxnSpPr>
          <p:nvPr/>
        </p:nvCxnSpPr>
        <p:spPr bwMode="auto">
          <a:xfrm rot="10800000">
            <a:off x="5688124" y="4185085"/>
            <a:ext cx="720080" cy="1953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FF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004048" y="4005064"/>
            <a:ext cx="684076" cy="360040"/>
          </a:xfrm>
          <a:prstGeom prst="ellipse">
            <a:avLst/>
          </a:prstGeom>
          <a:noFill/>
          <a:ln w="9525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 sz="1500" b="1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8204" y="3861048"/>
            <a:ext cx="1764196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현재 </a:t>
            </a:r>
            <a:r>
              <a:rPr lang="en-US" altLang="ko-KR" sz="1500" b="1" dirty="0" smtClean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값을 사용하여 수식을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평가한 후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증가 </a:t>
            </a:r>
            <a:endParaRPr lang="en-US" altLang="ko-KR" sz="1500" b="1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cxnSp>
        <p:nvCxnSpPr>
          <p:cNvPr id="20" name="구부러진 연결선 19"/>
          <p:cNvCxnSpPr>
            <a:stCxn id="22" idx="1"/>
            <a:endCxn id="21" idx="6"/>
          </p:cNvCxnSpPr>
          <p:nvPr/>
        </p:nvCxnSpPr>
        <p:spPr bwMode="auto">
          <a:xfrm rot="10800000">
            <a:off x="5710944" y="5625244"/>
            <a:ext cx="720080" cy="4140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FF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5026868" y="5445224"/>
            <a:ext cx="684076" cy="360040"/>
          </a:xfrm>
          <a:prstGeom prst="ellipse">
            <a:avLst/>
          </a:prstGeom>
          <a:noFill/>
          <a:ln w="9525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 sz="1500" b="1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31024" y="5519925"/>
            <a:ext cx="2245432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먼저 </a:t>
            </a:r>
            <a:r>
              <a:rPr lang="en-US" altLang="ko-KR" sz="1500" b="1" dirty="0" smtClean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값을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증가한 후 </a:t>
            </a:r>
            <a:r>
              <a:rPr lang="ko-KR" altLang="en-US" sz="1500" b="1" dirty="0" smtClean="0">
                <a:solidFill>
                  <a:srgbClr val="0070C0"/>
                </a:solidFill>
                <a:latin typeface="+mn-ea"/>
                <a:ea typeface="+mn-ea"/>
              </a:rPr>
              <a:t>이 증가된 값을 수식 평가에 사용 </a:t>
            </a:r>
            <a:endParaRPr lang="en-US" altLang="ko-KR" sz="1500" b="1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6048162" y="3254536"/>
            <a:ext cx="540061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5.8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증감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(increment/decrement operator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185133"/>
            <a:ext cx="6624736" cy="44781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int </a:t>
            </a: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x = 1, y = 2, z = 3;</a:t>
            </a: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x = ++x * 5;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y = y++ * 5;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z = 5 - --z;</a:t>
            </a: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printf("x = %d\n", x);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printf("y = %d\n", y);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printf("z = %d\n", z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3568" y="5642664"/>
            <a:ext cx="32583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빌드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솔루션빌드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4088" y="711370"/>
            <a:ext cx="1944216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먼저 생각해 봅시다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5.8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증감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(increment/decrement operator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185133"/>
            <a:ext cx="6624736" cy="44781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int </a:t>
            </a: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x = 1, y = 2, z = 3;</a:t>
            </a: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x = ++x * 5;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y = y++ * 5;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z = 5 - --z;</a:t>
            </a: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printf("x = %d\n", x);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printf("y = %d\n", y);</a:t>
            </a:r>
          </a:p>
          <a:p>
            <a:pPr>
              <a:lnSpc>
                <a:spcPct val="150000"/>
              </a:lnSpc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printf("z = %d\n", z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cxnSp>
        <p:nvCxnSpPr>
          <p:cNvPr id="9" name="구부러진 연결선 8"/>
          <p:cNvCxnSpPr>
            <a:stCxn id="11" idx="1"/>
          </p:cNvCxnSpPr>
          <p:nvPr/>
        </p:nvCxnSpPr>
        <p:spPr bwMode="auto">
          <a:xfrm rot="10800000" flipV="1">
            <a:off x="2987826" y="2648998"/>
            <a:ext cx="1440159" cy="1116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FF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1223627" y="2692198"/>
            <a:ext cx="1908210" cy="36004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 sz="1500" b="1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7984" y="2418166"/>
            <a:ext cx="108012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x = x + 1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;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x = x * 5;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15" name="구부러진 연결선 14"/>
          <p:cNvCxnSpPr>
            <a:stCxn id="19" idx="1"/>
          </p:cNvCxnSpPr>
          <p:nvPr/>
        </p:nvCxnSpPr>
        <p:spPr bwMode="auto">
          <a:xfrm rot="10800000">
            <a:off x="2987825" y="3140969"/>
            <a:ext cx="1453303" cy="931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FF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1223627" y="3077208"/>
            <a:ext cx="1908211" cy="36004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 sz="1500" b="1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1127" y="3003312"/>
            <a:ext cx="111612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y = y * 5;</a:t>
            </a:r>
          </a:p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y = y + 1; </a:t>
            </a:r>
          </a:p>
        </p:txBody>
      </p:sp>
      <p:cxnSp>
        <p:nvCxnSpPr>
          <p:cNvPr id="21" name="구부러진 연결선 20"/>
          <p:cNvCxnSpPr>
            <a:stCxn id="23" idx="1"/>
          </p:cNvCxnSpPr>
          <p:nvPr/>
        </p:nvCxnSpPr>
        <p:spPr bwMode="auto">
          <a:xfrm rot="10800000">
            <a:off x="2915816" y="3487072"/>
            <a:ext cx="1525312" cy="37484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FF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1209438" y="3451067"/>
            <a:ext cx="1850393" cy="36004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 sz="1500" b="1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41128" y="3631087"/>
            <a:ext cx="11521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z = z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;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z = 5 - z;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49609"/>
            <a:ext cx="3810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3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5.9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비트 연산자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bit operator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비트 단위로 연산을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수행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AND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(&amp;),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OR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(|),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XOR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(^),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NOT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(~)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연산자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비트 논리 연산자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&amp;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,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|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,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^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,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~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      </a:t>
            </a:r>
            <a:r>
              <a:rPr kumimoji="0" lang="en-US" altLang="ko-KR" sz="1500" b="1" dirty="0" smtClean="0">
                <a:latin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비트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이동 연산자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&lt;&lt;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,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&gt;&gt;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5128" r="3974"/>
          <a:stretch/>
        </p:blipFill>
        <p:spPr bwMode="auto">
          <a:xfrm>
            <a:off x="971600" y="2492896"/>
            <a:ext cx="8064896" cy="189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28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5.10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비트 이동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연산자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왼쪽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비트 이동 연산자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&lt;&lt;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&lt;&lt; 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각 </a:t>
            </a:r>
            <a:r>
              <a:rPr kumimoji="0" lang="ko-KR" altLang="en-US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비트값을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왼쪽으로 한 비트씩 이동하기를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번 반복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그 자리에는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0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으로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채워짐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오른쪽 비트 이동 연산자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&gt;&gt;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&gt;&gt; 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각 </a:t>
            </a:r>
            <a:r>
              <a:rPr kumimoji="0" lang="ko-KR" altLang="en-US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비트값을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오른쪽으로 한 비트씩 이동하기를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번 반복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16626"/>
          <a:stretch/>
        </p:blipFill>
        <p:spPr bwMode="auto">
          <a:xfrm>
            <a:off x="1619672" y="2445820"/>
            <a:ext cx="7421036" cy="249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13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5.10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비트 이동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연산자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오른쪽 비트 이동 연산자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&gt;&gt;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: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&gt;&gt; 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피연산자의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각 </a:t>
            </a:r>
            <a:r>
              <a:rPr kumimoji="0" lang="ko-KR" altLang="en-US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비트값을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오른쪽으로 한 비트씩 이동하기를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번 반복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8782" r="7030" b="2765"/>
          <a:stretch/>
        </p:blipFill>
        <p:spPr bwMode="auto">
          <a:xfrm>
            <a:off x="1488769" y="2132856"/>
            <a:ext cx="711567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왼쪽 중괄호 1"/>
          <p:cNvSpPr/>
          <p:nvPr/>
        </p:nvSpPr>
        <p:spPr>
          <a:xfrm>
            <a:off x="1331640" y="4869160"/>
            <a:ext cx="360040" cy="165618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4437112"/>
            <a:ext cx="331236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음수의 비트 이동은 권장하지 않음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5.11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연습 문제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994658"/>
            <a:ext cx="6624736" cy="51706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int x = 5, y = 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12, </a:t>
            </a:r>
            <a:r>
              <a:rPr kumimoji="0" lang="pt-BR" altLang="ko-KR" sz="1500" b="1" dirty="0">
                <a:latin typeface="+mn-ea"/>
                <a:cs typeface="Arial" pitchFamily="34" charset="0"/>
              </a:rPr>
              <a:t>n = 1</a:t>
            </a:r>
            <a:r>
              <a:rPr kumimoji="0" lang="pt-BR" altLang="ko-KR" sz="1500" b="1" dirty="0" smtClean="0">
                <a:latin typeface="+mn-ea"/>
                <a:cs typeface="Arial" pitchFamily="34" charset="0"/>
              </a:rPr>
              <a:t>;</a:t>
            </a: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endParaRPr kumimoji="0" lang="es-E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printf("%d &amp; %d = %d\n", x, y, x &amp; y);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printf("%d | %d = %d\n", x, y, x | y);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printf("%d ^ %d = %d\n", x, y, x ^ y);</a:t>
            </a:r>
          </a:p>
          <a:p>
            <a:pPr>
              <a:defRPr/>
            </a:pP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	printf("~%d = %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d\n</a:t>
            </a:r>
            <a:r>
              <a:rPr kumimoji="0" lang="es-ES" altLang="ko-KR" sz="1500" b="1" dirty="0">
                <a:latin typeface="+mn-ea"/>
                <a:cs typeface="Arial" pitchFamily="34" charset="0"/>
              </a:rPr>
              <a:t>\n</a:t>
            </a:r>
            <a:r>
              <a:rPr kumimoji="0" lang="es-ES" altLang="ko-KR" sz="1500" b="1" dirty="0" smtClean="0">
                <a:latin typeface="+mn-ea"/>
                <a:ea typeface="+mn-ea"/>
                <a:cs typeface="Arial" pitchFamily="34" charset="0"/>
              </a:rPr>
              <a:t>", </a:t>
            </a:r>
            <a:r>
              <a:rPr kumimoji="0" lang="es-ES" altLang="ko-KR" sz="1500" b="1" dirty="0">
                <a:latin typeface="+mn-ea"/>
                <a:ea typeface="+mn-ea"/>
                <a:cs typeface="Arial" pitchFamily="34" charset="0"/>
              </a:rPr>
              <a:t>x, ~x);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pt-BR" altLang="ko-KR" sz="1500" b="1" dirty="0" smtClean="0">
                <a:latin typeface="+mn-ea"/>
                <a:ea typeface="+mn-ea"/>
                <a:cs typeface="Arial" pitchFamily="34" charset="0"/>
              </a:rPr>
              <a:t>x </a:t>
            </a: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pt-BR" altLang="ko-KR" sz="1500" b="1" dirty="0" smtClean="0">
                <a:latin typeface="+mn-ea"/>
                <a:ea typeface="+mn-ea"/>
                <a:cs typeface="Arial" pitchFamily="34" charset="0"/>
              </a:rPr>
              <a:t>15;</a:t>
            </a:r>
          </a:p>
          <a:p>
            <a:pPr>
              <a:defRPr/>
            </a:pPr>
            <a:endParaRPr kumimoji="0" lang="pt-BR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&gt;&gt; %d = %d\n", x, n, x &gt;&gt; n);</a:t>
            </a: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&gt;&gt; %d = %d\n", x, n+1, x &gt;&gt; (n + 1));</a:t>
            </a: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&gt;&gt; %d = %d\n", x, n+2, x &gt;&gt; n + 2);</a:t>
            </a: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&lt;&lt; %d = %d\n", x, n, x &lt;&lt; n);</a:t>
            </a: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&lt;&lt; %d = %d\n", x, n+1, x &lt;&lt; (n + 1));</a:t>
            </a:r>
          </a:p>
          <a:p>
            <a:pPr>
              <a:defRPr/>
            </a:pPr>
            <a:r>
              <a:rPr kumimoji="0" lang="pt-BR" altLang="ko-KR" sz="1500" b="1" dirty="0">
                <a:latin typeface="+mn-ea"/>
                <a:ea typeface="+mn-ea"/>
                <a:cs typeface="Arial" pitchFamily="34" charset="0"/>
              </a:rPr>
              <a:t>	printf("%d &lt;&lt; %d = %d\n", x, n+2, x &lt;&lt; (n + 2</a:t>
            </a:r>
            <a:r>
              <a:rPr kumimoji="0" lang="pt-BR" altLang="ko-KR" sz="1500" b="1" dirty="0" smtClean="0">
                <a:latin typeface="+mn-ea"/>
                <a:ea typeface="+mn-ea"/>
                <a:cs typeface="Arial" pitchFamily="34" charset="0"/>
              </a:rPr>
              <a:t>));</a:t>
            </a:r>
          </a:p>
          <a:p>
            <a:pPr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6265476"/>
            <a:ext cx="325834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4128" y="707543"/>
            <a:ext cx="2880320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먼저 계산해 봅시다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엑셀 활용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623590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5.11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연습 문제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5.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연산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자</a:t>
            </a:r>
            <a:endParaRPr lang="ko-KR" altLang="en-US" sz="2400" b="1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1095702"/>
            <a:ext cx="6624736" cy="4493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3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defRPr/>
            </a:pPr>
            <a:endParaRPr kumimoji="0" lang="en-US" altLang="ko-KR" sz="13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3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	int x = 5, y = </a:t>
            </a:r>
            <a:r>
              <a:rPr kumimoji="0" lang="es-ES" altLang="ko-KR" sz="1300" b="1" dirty="0" smtClean="0">
                <a:latin typeface="+mn-ea"/>
                <a:ea typeface="+mn-ea"/>
                <a:cs typeface="Arial" pitchFamily="34" charset="0"/>
              </a:rPr>
              <a:t>12, </a:t>
            </a:r>
            <a:r>
              <a:rPr kumimoji="0" lang="pt-BR" altLang="ko-KR" sz="1300" b="1" dirty="0">
                <a:latin typeface="+mn-ea"/>
                <a:cs typeface="Arial" pitchFamily="34" charset="0"/>
              </a:rPr>
              <a:t>n = 1</a:t>
            </a:r>
            <a:r>
              <a:rPr kumimoji="0" lang="pt-BR" altLang="ko-KR" sz="1300" b="1" dirty="0" smtClean="0">
                <a:latin typeface="+mn-ea"/>
                <a:cs typeface="Arial" pitchFamily="34" charset="0"/>
              </a:rPr>
              <a:t>;</a:t>
            </a:r>
            <a:endParaRPr kumimoji="0" lang="es-ES" altLang="ko-KR" sz="13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endParaRPr kumimoji="0" lang="es-ES" altLang="ko-KR" sz="13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	printf("%d &amp; %d = %d\n", x, y, x &amp; y);</a:t>
            </a:r>
          </a:p>
          <a:p>
            <a:pPr>
              <a:defRPr/>
            </a:pP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	printf("%d | %d = %d\n", x, y, x | y);</a:t>
            </a:r>
          </a:p>
          <a:p>
            <a:pPr>
              <a:defRPr/>
            </a:pP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	printf("%d ^ %d = %d\n", x, y, x ^ y);</a:t>
            </a:r>
          </a:p>
          <a:p>
            <a:pPr>
              <a:defRPr/>
            </a:pP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	printf("~%d = %</a:t>
            </a:r>
            <a:r>
              <a:rPr kumimoji="0" lang="es-ES" altLang="ko-KR" sz="1300" b="1" dirty="0" smtClean="0">
                <a:latin typeface="+mn-ea"/>
                <a:ea typeface="+mn-ea"/>
                <a:cs typeface="Arial" pitchFamily="34" charset="0"/>
              </a:rPr>
              <a:t>d\n</a:t>
            </a:r>
            <a:r>
              <a:rPr kumimoji="0" lang="es-ES" altLang="ko-KR" sz="1300" b="1" dirty="0">
                <a:latin typeface="+mn-ea"/>
                <a:cs typeface="Arial" pitchFamily="34" charset="0"/>
              </a:rPr>
              <a:t>\n</a:t>
            </a:r>
            <a:r>
              <a:rPr kumimoji="0" lang="es-ES" altLang="ko-KR" sz="1300" b="1" dirty="0" smtClean="0">
                <a:latin typeface="+mn-ea"/>
                <a:ea typeface="+mn-ea"/>
                <a:cs typeface="Arial" pitchFamily="34" charset="0"/>
              </a:rPr>
              <a:t>", </a:t>
            </a:r>
            <a:r>
              <a:rPr kumimoji="0" lang="es-ES" altLang="ko-KR" sz="1300" b="1" dirty="0">
                <a:latin typeface="+mn-ea"/>
                <a:ea typeface="+mn-ea"/>
                <a:cs typeface="Arial" pitchFamily="34" charset="0"/>
              </a:rPr>
              <a:t>x, ~x);</a:t>
            </a:r>
            <a:r>
              <a:rPr kumimoji="0" lang="en-US" altLang="ko-KR" sz="1300" b="1" dirty="0" smtClean="0">
                <a:latin typeface="+mn-ea"/>
                <a:ea typeface="+mn-ea"/>
                <a:cs typeface="Arial" pitchFamily="34" charset="0"/>
              </a:rPr>
              <a:t>	</a:t>
            </a:r>
          </a:p>
          <a:p>
            <a:pPr>
              <a:defRPr/>
            </a:pPr>
            <a:endParaRPr kumimoji="0" lang="en-US" altLang="ko-KR" sz="13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pt-BR" altLang="ko-KR" sz="1300" b="1" dirty="0" smtClean="0">
                <a:latin typeface="+mn-ea"/>
                <a:ea typeface="+mn-ea"/>
                <a:cs typeface="Arial" pitchFamily="34" charset="0"/>
              </a:rPr>
              <a:t>x </a:t>
            </a: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pt-BR" altLang="ko-KR" sz="1300" b="1" dirty="0" smtClean="0">
                <a:latin typeface="+mn-ea"/>
                <a:ea typeface="+mn-ea"/>
                <a:cs typeface="Arial" pitchFamily="34" charset="0"/>
              </a:rPr>
              <a:t>15;</a:t>
            </a:r>
          </a:p>
          <a:p>
            <a:pPr>
              <a:defRPr/>
            </a:pPr>
            <a:endParaRPr kumimoji="0" lang="pt-BR" altLang="ko-KR" sz="13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&gt;&gt; %d = %d\n", x, n, x &gt;&gt; n);</a:t>
            </a: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&gt;&gt; %d = %d\n", x, n+1, x &gt;&gt; (n + 1));</a:t>
            </a: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&gt;&gt; %d = %d\n", x, n+2, x &gt;&gt; n + 2);</a:t>
            </a: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&lt;&lt; %d = %d\n", x, n, x &lt;&lt; n);</a:t>
            </a: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&lt;&lt; %d = %d\n", x, n+1, x &lt;&lt; (n + 1));</a:t>
            </a:r>
          </a:p>
          <a:p>
            <a:pPr>
              <a:defRPr/>
            </a:pPr>
            <a:r>
              <a:rPr kumimoji="0" lang="pt-BR" altLang="ko-KR" sz="1300" b="1" dirty="0">
                <a:latin typeface="+mn-ea"/>
                <a:ea typeface="+mn-ea"/>
                <a:cs typeface="Arial" pitchFamily="34" charset="0"/>
              </a:rPr>
              <a:t>	printf("%d &lt;&lt; %d = %d\n", x, n+2, x &lt;&lt; (n + 2</a:t>
            </a:r>
            <a:r>
              <a:rPr kumimoji="0" lang="pt-BR" altLang="ko-KR" sz="1300" b="1" dirty="0" smtClean="0">
                <a:latin typeface="+mn-ea"/>
                <a:ea typeface="+mn-ea"/>
                <a:cs typeface="Arial" pitchFamily="34" charset="0"/>
              </a:rPr>
              <a:t>));</a:t>
            </a:r>
          </a:p>
          <a:p>
            <a:pPr>
              <a:defRPr/>
            </a:pPr>
            <a:endParaRPr kumimoji="0" lang="en-US" altLang="ko-KR" sz="13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3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93096"/>
            <a:ext cx="37147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0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21440</TotalTime>
  <Words>4673</Words>
  <Application>Microsoft Office PowerPoint</Application>
  <PresentationFormat>화면 슬라이드 쇼(4:3)</PresentationFormat>
  <Paragraphs>1249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6" baseType="lpstr">
      <vt:lpstr>나눔바른고딕</vt:lpstr>
      <vt:lpstr>맑은 고딕</vt:lpstr>
      <vt:lpstr>Times New Roman</vt:lpstr>
      <vt:lpstr>Arial</vt:lpstr>
      <vt:lpstr>굴림</vt:lpstr>
      <vt:lpstr>Arial Unicode MS</vt:lpstr>
      <vt:lpstr>HY견고딕</vt:lpstr>
      <vt:lpstr>Wingdings</vt:lpstr>
      <vt:lpstr>휴먼편지체</vt:lpstr>
      <vt:lpstr>Franklin Gothic 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자료형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yongseok chi</cp:lastModifiedBy>
  <cp:revision>946</cp:revision>
  <dcterms:created xsi:type="dcterms:W3CDTF">2012-07-11T10:23:22Z</dcterms:created>
  <dcterms:modified xsi:type="dcterms:W3CDTF">2023-10-11T01:49:26Z</dcterms:modified>
</cp:coreProperties>
</file>